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B22A4-8DD4-4F4F-9784-A2E97789A8AA}" type="datetimeFigureOut">
              <a:rPr lang="pt-PT" smtClean="0"/>
              <a:pPr/>
              <a:t>26-01-2012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96207-6FFB-47BD-979D-632A6CED89F3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B22A4-8DD4-4F4F-9784-A2E97789A8AA}" type="datetimeFigureOut">
              <a:rPr lang="pt-PT" smtClean="0"/>
              <a:pPr/>
              <a:t>26-01-2012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96207-6FFB-47BD-979D-632A6CED89F3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B22A4-8DD4-4F4F-9784-A2E97789A8AA}" type="datetimeFigureOut">
              <a:rPr lang="pt-PT" smtClean="0"/>
              <a:pPr/>
              <a:t>26-01-2012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96207-6FFB-47BD-979D-632A6CED89F3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B22A4-8DD4-4F4F-9784-A2E97789A8AA}" type="datetimeFigureOut">
              <a:rPr lang="pt-PT" smtClean="0"/>
              <a:pPr/>
              <a:t>26-01-2012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96207-6FFB-47BD-979D-632A6CED89F3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B22A4-8DD4-4F4F-9784-A2E97789A8AA}" type="datetimeFigureOut">
              <a:rPr lang="pt-PT" smtClean="0"/>
              <a:pPr/>
              <a:t>26-01-2012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96207-6FFB-47BD-979D-632A6CED89F3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B22A4-8DD4-4F4F-9784-A2E97789A8AA}" type="datetimeFigureOut">
              <a:rPr lang="pt-PT" smtClean="0"/>
              <a:pPr/>
              <a:t>26-01-2012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96207-6FFB-47BD-979D-632A6CED89F3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B22A4-8DD4-4F4F-9784-A2E97789A8AA}" type="datetimeFigureOut">
              <a:rPr lang="pt-PT" smtClean="0"/>
              <a:pPr/>
              <a:t>26-01-2012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96207-6FFB-47BD-979D-632A6CED89F3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B22A4-8DD4-4F4F-9784-A2E97789A8AA}" type="datetimeFigureOut">
              <a:rPr lang="pt-PT" smtClean="0"/>
              <a:pPr/>
              <a:t>26-01-2012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96207-6FFB-47BD-979D-632A6CED89F3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B22A4-8DD4-4F4F-9784-A2E97789A8AA}" type="datetimeFigureOut">
              <a:rPr lang="pt-PT" smtClean="0"/>
              <a:pPr/>
              <a:t>26-01-2012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96207-6FFB-47BD-979D-632A6CED89F3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B22A4-8DD4-4F4F-9784-A2E97789A8AA}" type="datetimeFigureOut">
              <a:rPr lang="pt-PT" smtClean="0"/>
              <a:pPr/>
              <a:t>26-01-2012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96207-6FFB-47BD-979D-632A6CED89F3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B22A4-8DD4-4F4F-9784-A2E97789A8AA}" type="datetimeFigureOut">
              <a:rPr lang="pt-PT" smtClean="0"/>
              <a:pPr/>
              <a:t>26-01-2012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96207-6FFB-47BD-979D-632A6CED89F3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CB22A4-8DD4-4F4F-9784-A2E97789A8AA}" type="datetimeFigureOut">
              <a:rPr lang="pt-PT" smtClean="0"/>
              <a:pPr/>
              <a:t>26-01-2012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F96207-6FFB-47BD-979D-632A6CED89F3}" type="slidenum">
              <a:rPr lang="pt-PT" smtClean="0"/>
              <a:pPr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PT" dirty="0" smtClean="0"/>
              <a:t>A frase e seus constituintes</a:t>
            </a:r>
            <a:endParaRPr lang="pt-PT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Rectângulo 3"/>
          <p:cNvSpPr/>
          <p:nvPr/>
        </p:nvSpPr>
        <p:spPr>
          <a:xfrm>
            <a:off x="3824006" y="3244334"/>
            <a:ext cx="14959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dirty="0" smtClean="0"/>
              <a:t>Manuel Vieira</a:t>
            </a: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827584" y="764704"/>
            <a:ext cx="7344816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PT" sz="2400" dirty="0" smtClean="0"/>
              <a:t>Uma frase é normalmente constituída por dois grupos principais, ou </a:t>
            </a:r>
            <a:r>
              <a:rPr lang="pt-PT" sz="2400" b="1" dirty="0" smtClean="0"/>
              <a:t>constituintes imediatos</a:t>
            </a:r>
            <a:r>
              <a:rPr lang="pt-PT" sz="2400" dirty="0" smtClean="0"/>
              <a:t>: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2987824" y="1844824"/>
            <a:ext cx="22041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400" dirty="0" smtClean="0"/>
              <a:t>Repara na frase:</a:t>
            </a:r>
            <a:endParaRPr lang="pt-PT" sz="2400" dirty="0"/>
          </a:p>
        </p:txBody>
      </p:sp>
      <p:sp>
        <p:nvSpPr>
          <p:cNvPr id="4" name="CaixaDeTexto 3"/>
          <p:cNvSpPr txBox="1"/>
          <p:nvPr/>
        </p:nvSpPr>
        <p:spPr>
          <a:xfrm>
            <a:off x="2771800" y="2708920"/>
            <a:ext cx="1224136" cy="46166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PT" sz="2400" dirty="0" smtClean="0"/>
              <a:t>O Pedro</a:t>
            </a:r>
            <a:endParaRPr lang="pt-PT" sz="2400" dirty="0"/>
          </a:p>
        </p:txBody>
      </p:sp>
      <p:sp>
        <p:nvSpPr>
          <p:cNvPr id="5" name="CaixaDeTexto 4"/>
          <p:cNvSpPr txBox="1"/>
          <p:nvPr/>
        </p:nvSpPr>
        <p:spPr>
          <a:xfrm>
            <a:off x="3995936" y="2708920"/>
            <a:ext cx="1728192" cy="46166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PT" sz="2400" dirty="0" smtClean="0"/>
              <a:t>leu o texto.</a:t>
            </a:r>
            <a:endParaRPr lang="pt-PT" sz="2400" dirty="0"/>
          </a:p>
        </p:txBody>
      </p:sp>
      <p:sp>
        <p:nvSpPr>
          <p:cNvPr id="7" name="CaixaDeTexto 6"/>
          <p:cNvSpPr txBox="1"/>
          <p:nvPr/>
        </p:nvSpPr>
        <p:spPr>
          <a:xfrm>
            <a:off x="2771800" y="3501008"/>
            <a:ext cx="1296144" cy="1200329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PT" sz="2400" b="1" dirty="0" smtClean="0"/>
              <a:t>Grupo nominal (GN)</a:t>
            </a:r>
            <a:endParaRPr lang="pt-PT" sz="2400" b="1" dirty="0"/>
          </a:p>
        </p:txBody>
      </p:sp>
      <p:sp>
        <p:nvSpPr>
          <p:cNvPr id="8" name="CaixaDeTexto 7"/>
          <p:cNvSpPr txBox="1"/>
          <p:nvPr/>
        </p:nvSpPr>
        <p:spPr>
          <a:xfrm>
            <a:off x="4283968" y="3501008"/>
            <a:ext cx="1440160" cy="1200329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PT" sz="2400" b="1" dirty="0" smtClean="0"/>
              <a:t>Grupo verbal (GV)</a:t>
            </a:r>
            <a:endParaRPr lang="pt-PT" sz="2400" b="1" dirty="0"/>
          </a:p>
        </p:txBody>
      </p:sp>
      <p:sp>
        <p:nvSpPr>
          <p:cNvPr id="9" name="Seta para baixo 8"/>
          <p:cNvSpPr/>
          <p:nvPr/>
        </p:nvSpPr>
        <p:spPr>
          <a:xfrm>
            <a:off x="4716016" y="3242593"/>
            <a:ext cx="216024" cy="216024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0" name="Seta para baixo 9"/>
          <p:cNvSpPr/>
          <p:nvPr/>
        </p:nvSpPr>
        <p:spPr>
          <a:xfrm>
            <a:off x="3347864" y="3242593"/>
            <a:ext cx="216024" cy="216024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1" name="CaixaDeTexto 10"/>
          <p:cNvSpPr txBox="1"/>
          <p:nvPr/>
        </p:nvSpPr>
        <p:spPr>
          <a:xfrm>
            <a:off x="827584" y="5229200"/>
            <a:ext cx="6480720" cy="43088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PT" sz="2200" dirty="0" smtClean="0"/>
              <a:t>O GN é constituído pelas palavras à esquerda do verbo.</a:t>
            </a:r>
            <a:endParaRPr lang="pt-PT" sz="2200" dirty="0"/>
          </a:p>
        </p:txBody>
      </p:sp>
      <p:sp>
        <p:nvSpPr>
          <p:cNvPr id="12" name="CaixaDeTexto 11"/>
          <p:cNvSpPr txBox="1"/>
          <p:nvPr/>
        </p:nvSpPr>
        <p:spPr>
          <a:xfrm>
            <a:off x="755576" y="5877272"/>
            <a:ext cx="7776864" cy="43088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PT" sz="2200" dirty="0" smtClean="0"/>
              <a:t>O GV é constituído pelo verbo e restantes elementos à sua direita.</a:t>
            </a:r>
            <a:endParaRPr lang="pt-PT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331640" y="836712"/>
            <a:ext cx="6480720" cy="95410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PT" sz="2800" dirty="0" smtClean="0"/>
              <a:t>A frase pode ainda incluir outros grupos, como:</a:t>
            </a:r>
            <a:endParaRPr lang="pt-PT" sz="2800" dirty="0"/>
          </a:p>
        </p:txBody>
      </p:sp>
      <p:sp>
        <p:nvSpPr>
          <p:cNvPr id="5" name="CaixaDeTexto 4"/>
          <p:cNvSpPr txBox="1"/>
          <p:nvPr/>
        </p:nvSpPr>
        <p:spPr>
          <a:xfrm>
            <a:off x="1043608" y="2780928"/>
            <a:ext cx="3187347" cy="46166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pt-PT" sz="2400" dirty="0" smtClean="0"/>
              <a:t>O grupo </a:t>
            </a:r>
            <a:r>
              <a:rPr lang="pt-PT" sz="2400" dirty="0" err="1" smtClean="0"/>
              <a:t>adjetival</a:t>
            </a:r>
            <a:r>
              <a:rPr lang="pt-PT" sz="2400" dirty="0" smtClean="0"/>
              <a:t> (</a:t>
            </a:r>
            <a:r>
              <a:rPr lang="pt-PT" sz="2400" dirty="0" err="1" smtClean="0"/>
              <a:t>GAdj</a:t>
            </a:r>
            <a:r>
              <a:rPr lang="pt-PT" sz="2400" dirty="0" smtClean="0"/>
              <a:t>)</a:t>
            </a:r>
            <a:endParaRPr lang="pt-PT" sz="2400" dirty="0"/>
          </a:p>
        </p:txBody>
      </p:sp>
      <p:sp>
        <p:nvSpPr>
          <p:cNvPr id="6" name="CaixaDeTexto 5"/>
          <p:cNvSpPr txBox="1"/>
          <p:nvPr/>
        </p:nvSpPr>
        <p:spPr>
          <a:xfrm>
            <a:off x="971600" y="4695527"/>
            <a:ext cx="3326745" cy="461665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pt-PT" sz="2400" dirty="0" smtClean="0"/>
              <a:t>O grupo adverbial (</a:t>
            </a:r>
            <a:r>
              <a:rPr lang="pt-PT" sz="2400" dirty="0" err="1" smtClean="0"/>
              <a:t>GAdv</a:t>
            </a:r>
            <a:r>
              <a:rPr lang="pt-PT" dirty="0" smtClean="0"/>
              <a:t>)</a:t>
            </a:r>
            <a:endParaRPr lang="pt-PT" dirty="0"/>
          </a:p>
        </p:txBody>
      </p:sp>
      <p:sp>
        <p:nvSpPr>
          <p:cNvPr id="7" name="CaixaDeTexto 6"/>
          <p:cNvSpPr txBox="1"/>
          <p:nvPr/>
        </p:nvSpPr>
        <p:spPr>
          <a:xfrm>
            <a:off x="971600" y="3717032"/>
            <a:ext cx="3966086" cy="46166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pt-PT" sz="2400" dirty="0" smtClean="0"/>
              <a:t>O grupo preposicional (</a:t>
            </a:r>
            <a:r>
              <a:rPr lang="pt-PT" sz="2400" dirty="0" err="1" smtClean="0"/>
              <a:t>GPrep</a:t>
            </a:r>
            <a:r>
              <a:rPr lang="pt-PT" sz="2400" dirty="0" smtClean="0"/>
              <a:t>)</a:t>
            </a:r>
            <a:endParaRPr lang="pt-PT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979712" y="548680"/>
            <a:ext cx="5176097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pt-PT" sz="2400" dirty="0" smtClean="0"/>
              <a:t>Vejamos a colocação do grupo </a:t>
            </a:r>
            <a:r>
              <a:rPr lang="pt-PT" sz="2400" dirty="0" err="1" smtClean="0"/>
              <a:t>adjetival</a:t>
            </a:r>
            <a:r>
              <a:rPr lang="pt-PT" sz="2400" dirty="0" smtClean="0"/>
              <a:t>:</a:t>
            </a:r>
            <a:endParaRPr lang="pt-PT" sz="2400" dirty="0"/>
          </a:p>
        </p:txBody>
      </p:sp>
      <p:sp>
        <p:nvSpPr>
          <p:cNvPr id="3" name="CaixaDeTexto 2"/>
          <p:cNvSpPr txBox="1"/>
          <p:nvPr/>
        </p:nvSpPr>
        <p:spPr>
          <a:xfrm>
            <a:off x="1475656" y="2204864"/>
            <a:ext cx="3145605" cy="46166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pt-PT" sz="2400" dirty="0" smtClean="0"/>
              <a:t>1. Os animais </a:t>
            </a:r>
            <a:r>
              <a:rPr lang="pt-PT" sz="2400" b="1" dirty="0" smtClean="0"/>
              <a:t>selvagens</a:t>
            </a:r>
            <a:endParaRPr lang="pt-PT" sz="2400" dirty="0"/>
          </a:p>
        </p:txBody>
      </p:sp>
      <p:sp>
        <p:nvSpPr>
          <p:cNvPr id="4" name="CaixaDeTexto 3"/>
          <p:cNvSpPr txBox="1"/>
          <p:nvPr/>
        </p:nvSpPr>
        <p:spPr>
          <a:xfrm>
            <a:off x="1403648" y="4005064"/>
            <a:ext cx="4350165" cy="46166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pt-PT" sz="2400" dirty="0" smtClean="0"/>
              <a:t>2. Os animais do jardim zoológico</a:t>
            </a:r>
            <a:endParaRPr lang="pt-PT" sz="2400" dirty="0"/>
          </a:p>
        </p:txBody>
      </p:sp>
      <p:sp>
        <p:nvSpPr>
          <p:cNvPr id="5" name="Seta para baixo 4"/>
          <p:cNvSpPr/>
          <p:nvPr/>
        </p:nvSpPr>
        <p:spPr>
          <a:xfrm>
            <a:off x="3923928" y="2780928"/>
            <a:ext cx="216024" cy="288032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6" name="Seta para baixo 5"/>
          <p:cNvSpPr/>
          <p:nvPr/>
        </p:nvSpPr>
        <p:spPr>
          <a:xfrm>
            <a:off x="6660232" y="4581128"/>
            <a:ext cx="216024" cy="288032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7" name="CaixaDeTexto 6"/>
          <p:cNvSpPr txBox="1"/>
          <p:nvPr/>
        </p:nvSpPr>
        <p:spPr>
          <a:xfrm>
            <a:off x="3059832" y="3140968"/>
            <a:ext cx="1944216" cy="40011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PT" sz="2000" dirty="0" smtClean="0"/>
              <a:t>Grupo adjectival</a:t>
            </a:r>
            <a:endParaRPr lang="pt-PT" sz="2000" dirty="0"/>
          </a:p>
        </p:txBody>
      </p:sp>
      <p:sp>
        <p:nvSpPr>
          <p:cNvPr id="8" name="CaixaDeTexto 7"/>
          <p:cNvSpPr txBox="1"/>
          <p:nvPr/>
        </p:nvSpPr>
        <p:spPr>
          <a:xfrm>
            <a:off x="5796136" y="4901098"/>
            <a:ext cx="1944216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PT" sz="2000" dirty="0" smtClean="0"/>
              <a:t>Grupo adjectival</a:t>
            </a:r>
            <a:endParaRPr lang="pt-PT" sz="2000" dirty="0"/>
          </a:p>
        </p:txBody>
      </p:sp>
      <p:sp>
        <p:nvSpPr>
          <p:cNvPr id="9" name="CaixaDeTexto 8"/>
          <p:cNvSpPr txBox="1"/>
          <p:nvPr/>
        </p:nvSpPr>
        <p:spPr>
          <a:xfrm>
            <a:off x="4644008" y="2204864"/>
            <a:ext cx="2592288" cy="46166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PT" sz="2400" dirty="0" smtClean="0"/>
              <a:t>vivem na floresta.</a:t>
            </a:r>
            <a:endParaRPr lang="pt-PT" sz="2400" dirty="0"/>
          </a:p>
        </p:txBody>
      </p:sp>
      <p:sp>
        <p:nvSpPr>
          <p:cNvPr id="12" name="CaixaDeTexto 11"/>
          <p:cNvSpPr txBox="1"/>
          <p:nvPr/>
        </p:nvSpPr>
        <p:spPr>
          <a:xfrm>
            <a:off x="5724128" y="4005064"/>
            <a:ext cx="1800200" cy="46166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PT" sz="2400" dirty="0" smtClean="0"/>
              <a:t>são </a:t>
            </a:r>
            <a:r>
              <a:rPr lang="pt-PT" sz="2400" b="1" dirty="0" smtClean="0"/>
              <a:t>infelizes</a:t>
            </a:r>
            <a:r>
              <a:rPr lang="pt-PT" sz="2400" dirty="0" smtClean="0"/>
              <a:t>. </a:t>
            </a:r>
            <a:endParaRPr lang="pt-PT" sz="2400" dirty="0"/>
          </a:p>
        </p:txBody>
      </p:sp>
      <p:sp>
        <p:nvSpPr>
          <p:cNvPr id="13" name="Chaveta à direita 12"/>
          <p:cNvSpPr/>
          <p:nvPr/>
        </p:nvSpPr>
        <p:spPr>
          <a:xfrm rot="16200000">
            <a:off x="2879812" y="152637"/>
            <a:ext cx="288032" cy="3096344"/>
          </a:xfrm>
          <a:prstGeom prst="rightBrace">
            <a:avLst>
              <a:gd name="adj1" fmla="val 8333"/>
              <a:gd name="adj2" fmla="val 4964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4" name="CaixaDeTexto 13"/>
          <p:cNvSpPr txBox="1"/>
          <p:nvPr/>
        </p:nvSpPr>
        <p:spPr>
          <a:xfrm>
            <a:off x="1907704" y="1772816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dirty="0" smtClean="0"/>
              <a:t>Grupo Nominal (GN)</a:t>
            </a:r>
            <a:endParaRPr lang="pt-PT" dirty="0"/>
          </a:p>
        </p:txBody>
      </p:sp>
      <p:sp>
        <p:nvSpPr>
          <p:cNvPr id="15" name="Chaveta à direita 14"/>
          <p:cNvSpPr/>
          <p:nvPr/>
        </p:nvSpPr>
        <p:spPr>
          <a:xfrm rot="16200000">
            <a:off x="6480212" y="2600909"/>
            <a:ext cx="288032" cy="1800200"/>
          </a:xfrm>
          <a:prstGeom prst="rightBrace">
            <a:avLst>
              <a:gd name="adj1" fmla="val 8333"/>
              <a:gd name="adj2" fmla="val 4964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6" name="CaixaDeTexto 15"/>
          <p:cNvSpPr txBox="1"/>
          <p:nvPr/>
        </p:nvSpPr>
        <p:spPr>
          <a:xfrm>
            <a:off x="5724128" y="3573016"/>
            <a:ext cx="1882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/>
              <a:t>Grupo verbal (GV)</a:t>
            </a:r>
            <a:endParaRPr lang="pt-PT" dirty="0"/>
          </a:p>
        </p:txBody>
      </p:sp>
      <p:sp>
        <p:nvSpPr>
          <p:cNvPr id="17" name="CaixaDeTexto 16"/>
          <p:cNvSpPr txBox="1"/>
          <p:nvPr/>
        </p:nvSpPr>
        <p:spPr>
          <a:xfrm>
            <a:off x="1259632" y="5733256"/>
            <a:ext cx="6696744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PT" dirty="0" smtClean="0"/>
              <a:t>O grupo </a:t>
            </a:r>
            <a:r>
              <a:rPr lang="pt-PT" dirty="0" err="1" smtClean="0"/>
              <a:t>adjetival</a:t>
            </a:r>
            <a:r>
              <a:rPr lang="pt-PT" dirty="0" smtClean="0"/>
              <a:t> pode aparecer no interior de um GN e de um GV, isto é, tanto pode ser constituinte de GN como de GV.</a:t>
            </a: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547664" y="620688"/>
            <a:ext cx="5790560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pt-PT" sz="2400" dirty="0" smtClean="0"/>
              <a:t>Vejamos a colocação do grupo preposicional:</a:t>
            </a:r>
            <a:endParaRPr lang="pt-PT" sz="2400" dirty="0"/>
          </a:p>
        </p:txBody>
      </p:sp>
      <p:sp>
        <p:nvSpPr>
          <p:cNvPr id="3" name="CaixaDeTexto 2"/>
          <p:cNvSpPr txBox="1"/>
          <p:nvPr/>
        </p:nvSpPr>
        <p:spPr>
          <a:xfrm>
            <a:off x="1907704" y="2204864"/>
            <a:ext cx="2520280" cy="46166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PT" sz="2400" dirty="0" smtClean="0"/>
              <a:t>O vestido </a:t>
            </a:r>
            <a:r>
              <a:rPr lang="pt-PT" sz="2400" b="1" dirty="0" smtClean="0"/>
              <a:t>de cetim</a:t>
            </a:r>
            <a:endParaRPr lang="pt-PT" sz="2400" b="1" dirty="0"/>
          </a:p>
        </p:txBody>
      </p:sp>
      <p:sp>
        <p:nvSpPr>
          <p:cNvPr id="4" name="CaixaDeTexto 3"/>
          <p:cNvSpPr txBox="1"/>
          <p:nvPr/>
        </p:nvSpPr>
        <p:spPr>
          <a:xfrm>
            <a:off x="4427984" y="2204864"/>
            <a:ext cx="2448272" cy="46166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PT" sz="2400" dirty="0" smtClean="0"/>
              <a:t>fica bem à Maria.</a:t>
            </a:r>
            <a:endParaRPr lang="pt-PT" sz="2400" dirty="0"/>
          </a:p>
        </p:txBody>
      </p:sp>
      <p:sp>
        <p:nvSpPr>
          <p:cNvPr id="5" name="Chaveta à direita 4"/>
          <p:cNvSpPr/>
          <p:nvPr/>
        </p:nvSpPr>
        <p:spPr>
          <a:xfrm rot="16200000">
            <a:off x="3023828" y="368660"/>
            <a:ext cx="288032" cy="2664296"/>
          </a:xfrm>
          <a:prstGeom prst="rightBrace">
            <a:avLst>
              <a:gd name="adj1" fmla="val 8333"/>
              <a:gd name="adj2" fmla="val 4964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6" name="CaixaDeTexto 5"/>
          <p:cNvSpPr txBox="1"/>
          <p:nvPr/>
        </p:nvSpPr>
        <p:spPr>
          <a:xfrm>
            <a:off x="1907704" y="1772816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dirty="0" smtClean="0"/>
              <a:t>Grupo Nominal (GN)</a:t>
            </a:r>
            <a:endParaRPr lang="pt-PT" dirty="0"/>
          </a:p>
        </p:txBody>
      </p:sp>
      <p:sp>
        <p:nvSpPr>
          <p:cNvPr id="7" name="Seta para baixo 6"/>
          <p:cNvSpPr/>
          <p:nvPr/>
        </p:nvSpPr>
        <p:spPr>
          <a:xfrm>
            <a:off x="3635896" y="2708920"/>
            <a:ext cx="216024" cy="288032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8" name="CaixaDeTexto 7"/>
          <p:cNvSpPr txBox="1"/>
          <p:nvPr/>
        </p:nvSpPr>
        <p:spPr>
          <a:xfrm>
            <a:off x="2555776" y="2996952"/>
            <a:ext cx="2376264" cy="40011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PT" sz="2000" dirty="0" smtClean="0"/>
              <a:t>Grupo preposicional</a:t>
            </a:r>
            <a:endParaRPr lang="pt-PT" sz="2000" dirty="0"/>
          </a:p>
        </p:txBody>
      </p:sp>
      <p:sp>
        <p:nvSpPr>
          <p:cNvPr id="9" name="CaixaDeTexto 8"/>
          <p:cNvSpPr txBox="1"/>
          <p:nvPr/>
        </p:nvSpPr>
        <p:spPr>
          <a:xfrm>
            <a:off x="1907704" y="4149080"/>
            <a:ext cx="1584176" cy="46166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PT" sz="2400" dirty="0" smtClean="0"/>
              <a:t>Os rapazes</a:t>
            </a:r>
            <a:endParaRPr lang="pt-PT" sz="2400" b="1" dirty="0"/>
          </a:p>
        </p:txBody>
      </p:sp>
      <p:sp>
        <p:nvSpPr>
          <p:cNvPr id="12" name="CaixaDeTexto 11"/>
          <p:cNvSpPr txBox="1"/>
          <p:nvPr/>
        </p:nvSpPr>
        <p:spPr>
          <a:xfrm>
            <a:off x="3491880" y="4149080"/>
            <a:ext cx="2808312" cy="46166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PT" sz="2400" dirty="0" smtClean="0"/>
              <a:t>Estudam </a:t>
            </a:r>
            <a:r>
              <a:rPr lang="pt-PT" sz="2400" b="1" dirty="0" smtClean="0"/>
              <a:t>no quarto</a:t>
            </a:r>
            <a:r>
              <a:rPr lang="pt-PT" sz="2400" dirty="0" smtClean="0"/>
              <a:t>.</a:t>
            </a:r>
            <a:endParaRPr lang="pt-PT" sz="2400" dirty="0"/>
          </a:p>
        </p:txBody>
      </p:sp>
      <p:sp>
        <p:nvSpPr>
          <p:cNvPr id="13" name="Chaveta à direita 12"/>
          <p:cNvSpPr/>
          <p:nvPr/>
        </p:nvSpPr>
        <p:spPr>
          <a:xfrm rot="16200000">
            <a:off x="4752020" y="2312875"/>
            <a:ext cx="288032" cy="2808312"/>
          </a:xfrm>
          <a:prstGeom prst="rightBrace">
            <a:avLst>
              <a:gd name="adj1" fmla="val 8333"/>
              <a:gd name="adj2" fmla="val 4964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4" name="CaixaDeTexto 13"/>
          <p:cNvSpPr txBox="1"/>
          <p:nvPr/>
        </p:nvSpPr>
        <p:spPr>
          <a:xfrm>
            <a:off x="3563888" y="3789040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dirty="0" smtClean="0"/>
              <a:t>Grupo Nominal (GN)</a:t>
            </a:r>
            <a:endParaRPr lang="pt-PT" dirty="0"/>
          </a:p>
        </p:txBody>
      </p:sp>
      <p:sp>
        <p:nvSpPr>
          <p:cNvPr id="15" name="Seta para baixo 14"/>
          <p:cNvSpPr/>
          <p:nvPr/>
        </p:nvSpPr>
        <p:spPr>
          <a:xfrm>
            <a:off x="5004048" y="4653136"/>
            <a:ext cx="216024" cy="288032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6" name="CaixaDeTexto 15"/>
          <p:cNvSpPr txBox="1"/>
          <p:nvPr/>
        </p:nvSpPr>
        <p:spPr>
          <a:xfrm>
            <a:off x="3923928" y="4941168"/>
            <a:ext cx="2376264" cy="40011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PT" sz="2000" dirty="0" smtClean="0"/>
              <a:t>Grupo preposicional</a:t>
            </a:r>
            <a:endParaRPr lang="pt-PT" sz="2000" dirty="0"/>
          </a:p>
        </p:txBody>
      </p:sp>
      <p:sp>
        <p:nvSpPr>
          <p:cNvPr id="18" name="CaixaDeTexto 17"/>
          <p:cNvSpPr txBox="1"/>
          <p:nvPr/>
        </p:nvSpPr>
        <p:spPr>
          <a:xfrm>
            <a:off x="1259632" y="5733256"/>
            <a:ext cx="6696744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PT" dirty="0" smtClean="0"/>
              <a:t>O grupo preposicional pode aparecer no interior de um GN e de um GV, isto é, tanto pode ser constituinte de GN como de GV.</a:t>
            </a: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5" grpId="0" animBg="1"/>
      <p:bldP spid="16" grpId="0" animBg="1"/>
      <p:bldP spid="18" grpId="0" animBg="1"/>
    </p:bld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225</Words>
  <Application>Microsoft Office PowerPoint</Application>
  <PresentationFormat>Apresentação no Ecrã (4:3)</PresentationFormat>
  <Paragraphs>34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5</vt:i4>
      </vt:variant>
    </vt:vector>
  </HeadingPairs>
  <TitlesOfParts>
    <vt:vector size="6" baseType="lpstr">
      <vt:lpstr>Tema do Office</vt:lpstr>
      <vt:lpstr>A frase e seus constituintes</vt:lpstr>
      <vt:lpstr>Diapositivo 2</vt:lpstr>
      <vt:lpstr>Diapositivo 3</vt:lpstr>
      <vt:lpstr>Diapositivo 4</vt:lpstr>
      <vt:lpstr>Diapositivo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frase e seus constituintes</dc:title>
  <dc:creator>tmn</dc:creator>
  <cp:lastModifiedBy>-</cp:lastModifiedBy>
  <cp:revision>5</cp:revision>
  <dcterms:created xsi:type="dcterms:W3CDTF">2011-02-02T18:18:23Z</dcterms:created>
  <dcterms:modified xsi:type="dcterms:W3CDTF">2012-01-26T10:24:34Z</dcterms:modified>
</cp:coreProperties>
</file>