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9" r:id="rId4"/>
    <p:sldId id="260" r:id="rId5"/>
    <p:sldId id="263" r:id="rId6"/>
    <p:sldId id="264" r:id="rId7"/>
    <p:sldId id="265" r:id="rId8"/>
    <p:sldId id="262" r:id="rId9"/>
    <p:sldId id="258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E5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com Tema 1 - Destaqu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30" name="Marcador de Posição d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3548-A1F4-4B01-B528-0DF536335B61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7" name="Marcador de Posição do Número do Diapositivo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46DC-955D-4D7A-8D91-1EB3E3273AB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3548-A1F4-4B01-B528-0DF536335B61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46DC-955D-4D7A-8D91-1EB3E3273AB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3548-A1F4-4B01-B528-0DF536335B61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46DC-955D-4D7A-8D91-1EB3E3273AB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3548-A1F4-4B01-B528-0DF536335B61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46DC-955D-4D7A-8D91-1EB3E3273AB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3548-A1F4-4B01-B528-0DF536335B61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46DC-955D-4D7A-8D91-1EB3E3273AB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3548-A1F4-4B01-B528-0DF536335B61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46DC-955D-4D7A-8D91-1EB3E3273AB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3548-A1F4-4B01-B528-0DF536335B61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46DC-955D-4D7A-8D91-1EB3E3273AB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3548-A1F4-4B01-B528-0DF536335B61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46DC-955D-4D7A-8D91-1EB3E3273AB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3548-A1F4-4B01-B528-0DF536335B61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46DC-955D-4D7A-8D91-1EB3E3273AB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3548-A1F4-4B01-B528-0DF536335B61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46DC-955D-4D7A-8D91-1EB3E3273AB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rtar e Arredondar Rectângulo de Canto Simples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c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3548-A1F4-4B01-B528-0DF536335B61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30C46DC-955D-4D7A-8D91-1EB3E3273ABF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Marcador de Posição do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0" name="Marcador de Posição do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693548-A1F4-4B01-B528-0DF536335B61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22" name="Marcador de Posição do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0C46DC-955D-4D7A-8D91-1EB3E3273ABF}" type="slidenum">
              <a:rPr lang="pt-PT" smtClean="0"/>
              <a:pPr/>
              <a:t>‹nº›</a:t>
            </a:fld>
            <a:endParaRPr lang="pt-PT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O nome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 smtClean="0"/>
              <a:t>Classes e flexão</a:t>
            </a:r>
            <a:endParaRPr lang="pt-PT" dirty="0"/>
          </a:p>
        </p:txBody>
      </p:sp>
      <p:sp>
        <p:nvSpPr>
          <p:cNvPr id="4" name="Rectângulo 3"/>
          <p:cNvSpPr/>
          <p:nvPr/>
        </p:nvSpPr>
        <p:spPr>
          <a:xfrm>
            <a:off x="6804248" y="4077072"/>
            <a:ext cx="1495987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 smtClean="0"/>
              <a:t>Manuel Vieira</a:t>
            </a:r>
            <a:endParaRPr lang="pt-P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43808" y="692696"/>
            <a:ext cx="28335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Flexão do nome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899592" y="1628800"/>
            <a:ext cx="2083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Em género:</a:t>
            </a:r>
            <a:endParaRPr lang="pt-PT" sz="3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755576" y="2420888"/>
            <a:ext cx="7776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dirty="0" smtClean="0"/>
              <a:t>A alteração de género masculino/feminino faz-se de diferentes modos: </a:t>
            </a:r>
            <a:endParaRPr lang="pt-PT" sz="22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755576" y="3212976"/>
            <a:ext cx="7776864" cy="110799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1. Pela substituição do índice temático </a:t>
            </a:r>
            <a:r>
              <a:rPr lang="pt-PT" sz="2200" b="1" dirty="0" smtClean="0"/>
              <a:t>o</a:t>
            </a:r>
            <a:r>
              <a:rPr lang="pt-PT" sz="2200" dirty="0" smtClean="0"/>
              <a:t> do masculino por </a:t>
            </a:r>
            <a:r>
              <a:rPr lang="pt-PT" sz="2200" b="1" dirty="0" smtClean="0"/>
              <a:t>a</a:t>
            </a:r>
            <a:r>
              <a:rPr lang="pt-PT" sz="2200" dirty="0" smtClean="0"/>
              <a:t> (índice temático indicador de feminino).  Gato/gata; porco/porca</a:t>
            </a:r>
            <a:endParaRPr lang="pt-PT" sz="2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755576" y="4387751"/>
            <a:ext cx="7776864" cy="76944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2Acrescentando </a:t>
            </a:r>
            <a:r>
              <a:rPr lang="pt-PT" sz="2200" b="1" dirty="0" smtClean="0"/>
              <a:t>a</a:t>
            </a:r>
            <a:r>
              <a:rPr lang="pt-PT" sz="2200" dirty="0" smtClean="0"/>
              <a:t> </a:t>
            </a:r>
            <a:r>
              <a:rPr lang="pt-PT" sz="2200" dirty="0" err="1" smtClean="0"/>
              <a:t>a</a:t>
            </a:r>
            <a:r>
              <a:rPr lang="pt-PT" sz="2200" dirty="0" smtClean="0"/>
              <a:t> nomes terminados em consoante. Francês/ francesa; leitor/leitora; professor/professora.</a:t>
            </a:r>
            <a:endParaRPr lang="pt-PT" sz="22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755576" y="5229200"/>
            <a:ext cx="7776864" cy="110799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2. Acrescentando </a:t>
            </a:r>
            <a:r>
              <a:rPr lang="pt-PT" sz="2200" b="1" dirty="0" err="1" smtClean="0"/>
              <a:t>–ã</a:t>
            </a:r>
            <a:r>
              <a:rPr lang="pt-PT" sz="2200" b="1" dirty="0" smtClean="0"/>
              <a:t>, -</a:t>
            </a:r>
            <a:r>
              <a:rPr lang="pt-PT" sz="2200" b="1" dirty="0" err="1" smtClean="0"/>
              <a:t>oa</a:t>
            </a:r>
            <a:r>
              <a:rPr lang="pt-PT" sz="2200" b="1" dirty="0" smtClean="0"/>
              <a:t>, </a:t>
            </a:r>
            <a:r>
              <a:rPr lang="pt-PT" sz="2200" dirty="0" smtClean="0"/>
              <a:t>e</a:t>
            </a:r>
            <a:r>
              <a:rPr lang="pt-PT" sz="2200" b="1" dirty="0" smtClean="0"/>
              <a:t> </a:t>
            </a:r>
            <a:r>
              <a:rPr lang="pt-PT" sz="2200" b="1" dirty="0" err="1" smtClean="0"/>
              <a:t>–ona</a:t>
            </a:r>
            <a:r>
              <a:rPr lang="pt-PT" sz="2200" b="1" dirty="0" smtClean="0"/>
              <a:t> </a:t>
            </a:r>
            <a:r>
              <a:rPr lang="pt-PT" sz="2200" dirty="0" smtClean="0"/>
              <a:t>a nomes masculinos terminados em </a:t>
            </a:r>
            <a:r>
              <a:rPr lang="pt-PT" sz="2200" b="1" dirty="0" err="1" smtClean="0"/>
              <a:t>–ão</a:t>
            </a:r>
            <a:r>
              <a:rPr lang="pt-PT" sz="2200" dirty="0" smtClean="0"/>
              <a:t>. Cidadão/ cidadã; leão/ leoa; comilão/ comilona.</a:t>
            </a:r>
            <a:endParaRPr lang="pt-PT" sz="2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843808" y="692696"/>
            <a:ext cx="28335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Flexão do nome</a:t>
            </a:r>
            <a:endParaRPr lang="pt-PT" sz="3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899592" y="1556792"/>
            <a:ext cx="2083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Em género:</a:t>
            </a:r>
            <a:endParaRPr lang="pt-PT" sz="3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683568" y="2299519"/>
            <a:ext cx="770485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3. Recorrendo a palavras diferentes das do masculino: pai/ mãe; marido/ mulher; cavalo/ égua; rapaz/ rapariga; </a:t>
            </a:r>
            <a:r>
              <a:rPr lang="pt-PT" sz="2200" dirty="0" err="1" smtClean="0"/>
              <a:t>ator</a:t>
            </a:r>
            <a:r>
              <a:rPr lang="pt-PT" sz="2200" dirty="0" smtClean="0"/>
              <a:t>/</a:t>
            </a:r>
            <a:r>
              <a:rPr lang="pt-PT" sz="2200" dirty="0" err="1" smtClean="0"/>
              <a:t>atriz</a:t>
            </a:r>
            <a:r>
              <a:rPr lang="pt-PT" sz="2200" dirty="0" smtClean="0"/>
              <a:t>…</a:t>
            </a:r>
            <a:endParaRPr lang="pt-PT" sz="22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683568" y="3140968"/>
            <a:ext cx="7704856" cy="31393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4. Há nomes que apresentam a mesma forma no masculino e no feminino – </a:t>
            </a:r>
            <a:r>
              <a:rPr lang="pt-PT" sz="2200" b="1" dirty="0" smtClean="0">
                <a:solidFill>
                  <a:srgbClr val="00B050"/>
                </a:solidFill>
              </a:rPr>
              <a:t>nomes uniformes</a:t>
            </a:r>
            <a:r>
              <a:rPr lang="pt-PT" sz="2200" dirty="0" smtClean="0"/>
              <a:t>. Variantes:</a:t>
            </a:r>
          </a:p>
          <a:p>
            <a:r>
              <a:rPr lang="pt-PT" sz="2200" dirty="0" smtClean="0"/>
              <a:t>4.1 distinguíveis pela indicação macho ou fêmea (epicenos): águia macho/ águia fêmea.</a:t>
            </a:r>
          </a:p>
          <a:p>
            <a:r>
              <a:rPr lang="pt-PT" sz="2200" dirty="0" smtClean="0"/>
              <a:t>4.2  que designam pessoas sem indicação de género (</a:t>
            </a:r>
            <a:r>
              <a:rPr lang="pt-PT" sz="2200" dirty="0" err="1" smtClean="0"/>
              <a:t>sobrecomuns</a:t>
            </a:r>
            <a:r>
              <a:rPr lang="pt-PT" sz="2200" dirty="0" smtClean="0"/>
              <a:t>). A vítima; a criança; a pessoa.</a:t>
            </a:r>
          </a:p>
          <a:p>
            <a:r>
              <a:rPr lang="pt-PT" sz="2200" dirty="0" smtClean="0"/>
              <a:t>4.3 distinguíveis pelos determinantes que os acompanham (comum de dois). O artista/ a artista; o colegas/ a colega; o jovem/ a jovem; o cliente/ a cliente…</a:t>
            </a:r>
            <a:endParaRPr lang="pt-PT" sz="2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43808" y="692696"/>
            <a:ext cx="28335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Flexão do nome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899592" y="1556792"/>
            <a:ext cx="22347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Em número:</a:t>
            </a:r>
            <a:endParaRPr lang="pt-PT" sz="3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683568" y="2299519"/>
            <a:ext cx="770485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1. forma-se o plural, em geral, acrescentando um </a:t>
            </a:r>
            <a:r>
              <a:rPr lang="pt-PT" sz="2200" dirty="0" err="1" smtClean="0"/>
              <a:t>–s</a:t>
            </a:r>
            <a:r>
              <a:rPr lang="pt-PT" sz="2200" dirty="0" smtClean="0"/>
              <a:t> à forma do singular. Folha/folhas; livro/ livros; dossiê/dossiês…</a:t>
            </a:r>
            <a:endParaRPr lang="pt-PT" sz="2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683568" y="3212976"/>
            <a:ext cx="770485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2. Acrescentando </a:t>
            </a:r>
            <a:r>
              <a:rPr lang="pt-PT" sz="2200" dirty="0" err="1" smtClean="0"/>
              <a:t>–es</a:t>
            </a:r>
            <a:r>
              <a:rPr lang="pt-PT" sz="2200" dirty="0" smtClean="0"/>
              <a:t>  quando o nome termina em consoante: jogador/ jogadores; amor/ amores; francês/ franceses…</a:t>
            </a:r>
            <a:endParaRPr lang="pt-PT" sz="22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683568" y="4149080"/>
            <a:ext cx="770485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3. Acrescentando </a:t>
            </a:r>
            <a:r>
              <a:rPr lang="pt-PT" sz="2200" dirty="0" err="1" smtClean="0"/>
              <a:t>–s</a:t>
            </a:r>
            <a:r>
              <a:rPr lang="pt-PT" sz="2200" dirty="0" smtClean="0"/>
              <a:t>  a alguns nomes terminados em </a:t>
            </a:r>
            <a:r>
              <a:rPr lang="pt-PT" sz="2200" dirty="0" err="1" smtClean="0"/>
              <a:t>–ão</a:t>
            </a:r>
            <a:r>
              <a:rPr lang="pt-PT" sz="2200" dirty="0" smtClean="0"/>
              <a:t>: irmão/ irmãos; cidadão/ cidadãos…</a:t>
            </a:r>
            <a:endParaRPr lang="pt-PT" sz="2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683568" y="5085184"/>
            <a:ext cx="770485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4. Acrescentando  -</a:t>
            </a:r>
            <a:r>
              <a:rPr lang="pt-PT" sz="2200" dirty="0" err="1" smtClean="0"/>
              <a:t>ães</a:t>
            </a:r>
            <a:r>
              <a:rPr lang="pt-PT" sz="2200" dirty="0" smtClean="0"/>
              <a:t> e </a:t>
            </a:r>
            <a:r>
              <a:rPr lang="pt-PT" sz="2200" dirty="0" err="1" smtClean="0"/>
              <a:t>ões</a:t>
            </a:r>
            <a:r>
              <a:rPr lang="pt-PT" sz="2200" dirty="0" smtClean="0"/>
              <a:t> a nomes terminados em </a:t>
            </a:r>
            <a:r>
              <a:rPr lang="pt-PT" sz="2200" dirty="0" err="1" smtClean="0"/>
              <a:t>–ão</a:t>
            </a:r>
            <a:r>
              <a:rPr lang="pt-PT" sz="2200" dirty="0" smtClean="0"/>
              <a:t>. Capitão/ capitães; obrigação/obrigações…</a:t>
            </a:r>
            <a:endParaRPr lang="pt-PT" sz="2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43808" y="692696"/>
            <a:ext cx="28335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Flexão do nome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899592" y="1556792"/>
            <a:ext cx="22347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Em número:</a:t>
            </a:r>
            <a:endParaRPr lang="pt-PT" sz="3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683568" y="2299519"/>
            <a:ext cx="7704856" cy="11079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5. Acrescentando </a:t>
            </a:r>
            <a:r>
              <a:rPr lang="pt-PT" sz="2200" dirty="0" err="1" smtClean="0"/>
              <a:t>–ais</a:t>
            </a:r>
            <a:r>
              <a:rPr lang="pt-PT" sz="2200" dirty="0" smtClean="0"/>
              <a:t>, -eis, -</a:t>
            </a:r>
            <a:r>
              <a:rPr lang="pt-PT" sz="2200" dirty="0" err="1" smtClean="0"/>
              <a:t>is</a:t>
            </a:r>
            <a:r>
              <a:rPr lang="pt-PT" sz="2200" dirty="0" smtClean="0"/>
              <a:t>/-eis, -</a:t>
            </a:r>
            <a:r>
              <a:rPr lang="pt-PT" sz="2200" dirty="0" err="1" smtClean="0"/>
              <a:t>óis</a:t>
            </a:r>
            <a:r>
              <a:rPr lang="pt-PT" sz="2200" dirty="0" smtClean="0"/>
              <a:t> e </a:t>
            </a:r>
            <a:r>
              <a:rPr lang="pt-PT" sz="2200" dirty="0" err="1" smtClean="0"/>
              <a:t>–uis</a:t>
            </a:r>
            <a:r>
              <a:rPr lang="pt-PT" sz="2200" dirty="0" smtClean="0"/>
              <a:t> às formas do singular, </a:t>
            </a:r>
            <a:r>
              <a:rPr lang="pt-PT" sz="2200" dirty="0" err="1" smtClean="0"/>
              <a:t>respetivamente</a:t>
            </a:r>
            <a:r>
              <a:rPr lang="pt-PT" sz="2200" dirty="0" smtClean="0"/>
              <a:t>, -</a:t>
            </a:r>
            <a:r>
              <a:rPr lang="pt-PT" sz="2200" dirty="0" err="1" smtClean="0"/>
              <a:t>al</a:t>
            </a:r>
            <a:r>
              <a:rPr lang="pt-PT" sz="2200" dirty="0" smtClean="0"/>
              <a:t>, -</a:t>
            </a:r>
            <a:r>
              <a:rPr lang="pt-PT" sz="2200" dirty="0" err="1" smtClean="0"/>
              <a:t>el</a:t>
            </a:r>
            <a:r>
              <a:rPr lang="pt-PT" sz="2200" dirty="0" smtClean="0"/>
              <a:t>, -</a:t>
            </a:r>
            <a:r>
              <a:rPr lang="pt-PT" sz="2200" dirty="0" err="1" smtClean="0"/>
              <a:t>il</a:t>
            </a:r>
            <a:r>
              <a:rPr lang="pt-PT" sz="2200" dirty="0" smtClean="0"/>
              <a:t>, -</a:t>
            </a:r>
            <a:r>
              <a:rPr lang="pt-PT" sz="2200" dirty="0" err="1" smtClean="0"/>
              <a:t>ol</a:t>
            </a:r>
            <a:r>
              <a:rPr lang="pt-PT" sz="2200" dirty="0" smtClean="0"/>
              <a:t> e </a:t>
            </a:r>
            <a:r>
              <a:rPr lang="pt-PT" sz="2200" dirty="0" err="1" smtClean="0"/>
              <a:t>–ul</a:t>
            </a:r>
            <a:r>
              <a:rPr lang="pt-PT" sz="2200" dirty="0" smtClean="0"/>
              <a:t>. Jornal/ jornais; anel/ anéis; funil/ funis; réptil/répteis; lençol/ lençóis; paul/pauis. </a:t>
            </a:r>
            <a:endParaRPr lang="pt-PT" sz="2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683568" y="3473132"/>
            <a:ext cx="770485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6. Acrescentando </a:t>
            </a:r>
            <a:r>
              <a:rPr lang="pt-PT" sz="2200" dirty="0" err="1" smtClean="0"/>
              <a:t>–s</a:t>
            </a:r>
            <a:r>
              <a:rPr lang="pt-PT" sz="2200" dirty="0" smtClean="0"/>
              <a:t> nos sufixos de flexão </a:t>
            </a:r>
            <a:r>
              <a:rPr lang="pt-PT" sz="2200" dirty="0" err="1" smtClean="0"/>
              <a:t>–zito</a:t>
            </a:r>
            <a:r>
              <a:rPr lang="pt-PT" sz="2200" dirty="0" smtClean="0"/>
              <a:t> e </a:t>
            </a:r>
            <a:r>
              <a:rPr lang="pt-PT" sz="2200" dirty="0" err="1" smtClean="0"/>
              <a:t>–zinho</a:t>
            </a:r>
            <a:r>
              <a:rPr lang="pt-PT" sz="2200" dirty="0" smtClean="0"/>
              <a:t>, tal como às bases. Cãozito/cãezitos; animalzinho/animaizinhos...</a:t>
            </a:r>
            <a:endParaRPr lang="pt-PT" sz="22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683568" y="4315743"/>
            <a:ext cx="7704856" cy="1785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7. Nomes uniformes:</a:t>
            </a:r>
          </a:p>
          <a:p>
            <a:r>
              <a:rPr lang="pt-PT" sz="2200" dirty="0" smtClean="0"/>
              <a:t>7.1 o plural faz-se pelo determinante. O/s cais; o/s ourives…</a:t>
            </a:r>
          </a:p>
          <a:p>
            <a:r>
              <a:rPr lang="pt-PT" sz="2200" dirty="0" smtClean="0"/>
              <a:t>7.2 nomes que só se usam no plural: parabéns, arredores…</a:t>
            </a:r>
          </a:p>
          <a:p>
            <a:r>
              <a:rPr lang="pt-PT" sz="2200" dirty="0" smtClean="0"/>
              <a:t>7.3 nomes que se usam apenas no plural, mas onde está implícita uma divisão em partes. As calças, os óculos…</a:t>
            </a:r>
            <a:endParaRPr lang="pt-PT" sz="2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43808" y="692696"/>
            <a:ext cx="28335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Flexão do nome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899592" y="1556792"/>
            <a:ext cx="16590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Em grau:</a:t>
            </a:r>
            <a:endParaRPr lang="pt-PT" sz="3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683568" y="2299519"/>
            <a:ext cx="770485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1. Aumentativo – através da adição de um sufixo de flexão a uma base (radical ou palavra) (-</a:t>
            </a:r>
            <a:r>
              <a:rPr lang="pt-PT" sz="2200" dirty="0" err="1" smtClean="0"/>
              <a:t>ão</a:t>
            </a:r>
            <a:r>
              <a:rPr lang="pt-PT" sz="2200" dirty="0" smtClean="0"/>
              <a:t>; -</a:t>
            </a:r>
            <a:r>
              <a:rPr lang="pt-PT" sz="2200" dirty="0" err="1" smtClean="0"/>
              <a:t>zarrão</a:t>
            </a:r>
            <a:r>
              <a:rPr lang="pt-PT" sz="2200" dirty="0" smtClean="0"/>
              <a:t>…). Trabalh</a:t>
            </a:r>
            <a:r>
              <a:rPr lang="pt-PT" sz="2200" b="1" dirty="0" smtClean="0">
                <a:solidFill>
                  <a:srgbClr val="FF0000"/>
                </a:solidFill>
              </a:rPr>
              <a:t>ão</a:t>
            </a:r>
            <a:r>
              <a:rPr lang="pt-PT" sz="2200" dirty="0" smtClean="0"/>
              <a:t>, </a:t>
            </a:r>
            <a:r>
              <a:rPr lang="pt-PT" sz="2200" dirty="0" err="1" smtClean="0"/>
              <a:t>cão</a:t>
            </a:r>
            <a:r>
              <a:rPr lang="pt-PT" sz="2200" b="1" dirty="0" err="1" smtClean="0">
                <a:solidFill>
                  <a:srgbClr val="FF0000"/>
                </a:solidFill>
              </a:rPr>
              <a:t>zarrão</a:t>
            </a:r>
            <a:r>
              <a:rPr lang="pt-PT" sz="2200" dirty="0" smtClean="0"/>
              <a:t>…</a:t>
            </a:r>
            <a:endParaRPr lang="pt-PT" sz="2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683568" y="3140968"/>
            <a:ext cx="770485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2. </a:t>
            </a:r>
            <a:r>
              <a:rPr lang="pt-PT" sz="2200" dirty="0" err="1" smtClean="0"/>
              <a:t>diminutivo–</a:t>
            </a:r>
            <a:r>
              <a:rPr lang="pt-PT" sz="2200" dirty="0" smtClean="0"/>
              <a:t> através da adição de um sufixo de flexão a uma base (radical ou palavra) (-</a:t>
            </a:r>
            <a:r>
              <a:rPr lang="pt-PT" sz="2200" dirty="0" err="1" smtClean="0"/>
              <a:t>ito</a:t>
            </a:r>
            <a:r>
              <a:rPr lang="pt-PT" sz="2200" dirty="0" smtClean="0"/>
              <a:t>; -</a:t>
            </a:r>
            <a:r>
              <a:rPr lang="pt-PT" sz="2200" dirty="0" err="1" smtClean="0"/>
              <a:t>inho</a:t>
            </a:r>
            <a:r>
              <a:rPr lang="pt-PT" sz="2200" dirty="0" smtClean="0"/>
              <a:t>;…). cão</a:t>
            </a:r>
            <a:r>
              <a:rPr lang="pt-PT" sz="2200" b="1" dirty="0" smtClean="0">
                <a:solidFill>
                  <a:srgbClr val="FF0000"/>
                </a:solidFill>
              </a:rPr>
              <a:t>zito</a:t>
            </a:r>
            <a:r>
              <a:rPr lang="pt-PT" sz="2200" dirty="0" smtClean="0"/>
              <a:t>, gat</a:t>
            </a:r>
            <a:r>
              <a:rPr lang="pt-PT" sz="2200" b="1" dirty="0" smtClean="0">
                <a:solidFill>
                  <a:srgbClr val="FF0000"/>
                </a:solidFill>
              </a:rPr>
              <a:t>inho</a:t>
            </a:r>
            <a:r>
              <a:rPr lang="pt-PT" sz="2200" dirty="0" smtClean="0"/>
              <a:t>…</a:t>
            </a:r>
            <a:endParaRPr lang="pt-PT"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3563888" y="548680"/>
            <a:ext cx="14526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4000" dirty="0" smtClean="0"/>
              <a:t>Nome</a:t>
            </a:r>
            <a:endParaRPr lang="pt-PT" sz="40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611560" y="1628800"/>
            <a:ext cx="770485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400" dirty="0" smtClean="0"/>
              <a:t>Palavra pertencente a uma </a:t>
            </a:r>
            <a:r>
              <a:rPr lang="pt-PT" sz="2400" b="1" dirty="0" smtClean="0">
                <a:solidFill>
                  <a:srgbClr val="00B050"/>
                </a:solidFill>
              </a:rPr>
              <a:t>classe aberta de palavras</a:t>
            </a:r>
            <a:r>
              <a:rPr lang="pt-PT" sz="2400" dirty="0" smtClean="0"/>
              <a:t>, que permite variação em </a:t>
            </a:r>
            <a:r>
              <a:rPr lang="pt-PT" sz="2400" b="1" dirty="0" smtClean="0">
                <a:solidFill>
                  <a:srgbClr val="C00000"/>
                </a:solidFill>
              </a:rPr>
              <a:t>género</a:t>
            </a:r>
            <a:r>
              <a:rPr lang="pt-PT" sz="2400" dirty="0" smtClean="0"/>
              <a:t> (1), em </a:t>
            </a:r>
            <a:r>
              <a:rPr lang="pt-PT" sz="2400" b="1" dirty="0" smtClean="0">
                <a:solidFill>
                  <a:srgbClr val="C00000"/>
                </a:solidFill>
              </a:rPr>
              <a:t>número</a:t>
            </a:r>
            <a:r>
              <a:rPr lang="pt-PT" sz="2400" dirty="0" smtClean="0"/>
              <a:t> (2) e, em alguns casos, em </a:t>
            </a:r>
            <a:r>
              <a:rPr lang="pt-PT" sz="2400" b="1" dirty="0" smtClean="0">
                <a:solidFill>
                  <a:srgbClr val="C00000"/>
                </a:solidFill>
              </a:rPr>
              <a:t>grau aumentativo </a:t>
            </a:r>
            <a:r>
              <a:rPr lang="pt-PT" sz="2400" dirty="0" smtClean="0"/>
              <a:t>e </a:t>
            </a:r>
            <a:r>
              <a:rPr lang="pt-PT" sz="2400" b="1" dirty="0" smtClean="0">
                <a:solidFill>
                  <a:srgbClr val="C00000"/>
                </a:solidFill>
              </a:rPr>
              <a:t>diminutivo</a:t>
            </a:r>
            <a:r>
              <a:rPr lang="pt-PT" sz="2400" dirty="0" smtClean="0"/>
              <a:t> (3). O nome é o </a:t>
            </a:r>
            <a:r>
              <a:rPr lang="pt-PT" sz="2400" b="1" dirty="0" smtClean="0">
                <a:solidFill>
                  <a:srgbClr val="0070C0"/>
                </a:solidFill>
              </a:rPr>
              <a:t>núcleo do grupo nominal </a:t>
            </a:r>
            <a:r>
              <a:rPr lang="pt-PT" sz="2400" dirty="0" smtClean="0"/>
              <a:t>(4), podendo co-ocorrer com </a:t>
            </a:r>
            <a:r>
              <a:rPr lang="pt-PT" sz="2400" b="1" dirty="0" smtClean="0">
                <a:solidFill>
                  <a:srgbClr val="00B050"/>
                </a:solidFill>
              </a:rPr>
              <a:t>determinantes</a:t>
            </a:r>
            <a:r>
              <a:rPr lang="pt-PT" sz="2400" dirty="0" smtClean="0"/>
              <a:t> ou </a:t>
            </a:r>
            <a:r>
              <a:rPr lang="pt-PT" sz="2400" b="1" dirty="0" smtClean="0">
                <a:solidFill>
                  <a:srgbClr val="00B050"/>
                </a:solidFill>
              </a:rPr>
              <a:t>quantificadores </a:t>
            </a:r>
            <a:r>
              <a:rPr lang="pt-PT" sz="2400" dirty="0" smtClean="0"/>
              <a:t>(5), que o antecedem. À semelhança do que acontece com os verbos, 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</a:rPr>
              <a:t>alguns nomes podem seleccionar complementos </a:t>
            </a:r>
            <a:r>
              <a:rPr lang="pt-PT" sz="2400" dirty="0" smtClean="0"/>
              <a:t>(6).</a:t>
            </a:r>
          </a:p>
          <a:p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755576" y="4869160"/>
            <a:ext cx="77048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1. Pat</a:t>
            </a:r>
            <a:r>
              <a:rPr lang="pt-PT" sz="2200" b="1" dirty="0" smtClean="0">
                <a:solidFill>
                  <a:srgbClr val="C00000"/>
                </a:solidFill>
              </a:rPr>
              <a:t>o</a:t>
            </a:r>
            <a:r>
              <a:rPr lang="pt-PT" sz="2000" dirty="0" smtClean="0"/>
              <a:t>/pat</a:t>
            </a:r>
            <a:r>
              <a:rPr lang="pt-PT" sz="2200" b="1" dirty="0" smtClean="0">
                <a:solidFill>
                  <a:srgbClr val="C00000"/>
                </a:solidFill>
              </a:rPr>
              <a:t>a</a:t>
            </a:r>
            <a:r>
              <a:rPr lang="pt-PT" sz="2000" dirty="0" smtClean="0"/>
              <a:t>; 2. Pat</a:t>
            </a:r>
            <a:r>
              <a:rPr lang="pt-PT" sz="2200" b="1" dirty="0" smtClean="0">
                <a:solidFill>
                  <a:srgbClr val="C00000"/>
                </a:solidFill>
              </a:rPr>
              <a:t>os</a:t>
            </a:r>
            <a:r>
              <a:rPr lang="pt-PT" sz="2000" dirty="0" smtClean="0"/>
              <a:t>/pat</a:t>
            </a:r>
            <a:r>
              <a:rPr lang="pt-PT" sz="2200" b="1" dirty="0" smtClean="0">
                <a:solidFill>
                  <a:srgbClr val="C00000"/>
                </a:solidFill>
              </a:rPr>
              <a:t>as</a:t>
            </a:r>
            <a:r>
              <a:rPr lang="pt-PT" sz="2000" dirty="0" smtClean="0"/>
              <a:t>; 3. Cão/</a:t>
            </a:r>
            <a:r>
              <a:rPr lang="pt-PT" sz="2000" dirty="0" err="1" smtClean="0"/>
              <a:t>cão</a:t>
            </a:r>
            <a:r>
              <a:rPr lang="pt-PT" sz="2200" b="1" dirty="0" err="1" smtClean="0">
                <a:solidFill>
                  <a:srgbClr val="C00000"/>
                </a:solidFill>
              </a:rPr>
              <a:t>zarrão</a:t>
            </a:r>
            <a:r>
              <a:rPr lang="pt-PT" sz="2000" dirty="0" smtClean="0"/>
              <a:t>/cãoz</a:t>
            </a:r>
            <a:r>
              <a:rPr lang="pt-PT" sz="2200" b="1" dirty="0" smtClean="0">
                <a:solidFill>
                  <a:srgbClr val="C00000"/>
                </a:solidFill>
              </a:rPr>
              <a:t>inho</a:t>
            </a:r>
            <a:r>
              <a:rPr lang="pt-PT" sz="2000" dirty="0" smtClean="0"/>
              <a:t>; 4. O</a:t>
            </a:r>
            <a:r>
              <a:rPr lang="pt-PT" sz="2000" b="1" dirty="0" smtClean="0"/>
              <a:t> </a:t>
            </a:r>
            <a:r>
              <a:rPr lang="pt-PT" sz="2200" b="1" dirty="0" smtClean="0">
                <a:solidFill>
                  <a:srgbClr val="0070C0"/>
                </a:solidFill>
              </a:rPr>
              <a:t>cão</a:t>
            </a:r>
            <a:r>
              <a:rPr lang="pt-PT" sz="2000" b="1" dirty="0" smtClean="0"/>
              <a:t> </a:t>
            </a:r>
            <a:r>
              <a:rPr lang="pt-PT" sz="2000" dirty="0" smtClean="0"/>
              <a:t>gosta do homem; 5.1 </a:t>
            </a:r>
            <a:r>
              <a:rPr lang="pt-PT" sz="2200" b="1" dirty="0" smtClean="0">
                <a:solidFill>
                  <a:srgbClr val="00B050"/>
                </a:solidFill>
              </a:rPr>
              <a:t>Os livros </a:t>
            </a:r>
            <a:r>
              <a:rPr lang="pt-PT" sz="2000" dirty="0" smtClean="0"/>
              <a:t>estão na estante; 5.2 Comprei </a:t>
            </a:r>
            <a:r>
              <a:rPr lang="pt-PT" sz="2200" b="1" dirty="0" smtClean="0">
                <a:solidFill>
                  <a:srgbClr val="00B050"/>
                </a:solidFill>
              </a:rPr>
              <a:t>dois livros</a:t>
            </a:r>
            <a:r>
              <a:rPr lang="pt-PT" sz="2000" dirty="0" smtClean="0"/>
              <a:t>; 6. Este ano investi na </a:t>
            </a:r>
            <a:r>
              <a:rPr lang="pt-PT" sz="2200" b="1" dirty="0" smtClean="0"/>
              <a:t>aquisição </a:t>
            </a:r>
            <a:r>
              <a:rPr lang="pt-PT" sz="2200" b="1" dirty="0" smtClean="0">
                <a:solidFill>
                  <a:schemeClr val="accent2">
                    <a:lumMod val="50000"/>
                  </a:schemeClr>
                </a:solidFill>
              </a:rPr>
              <a:t>de livros</a:t>
            </a:r>
            <a:r>
              <a:rPr lang="pt-PT" sz="2000" dirty="0" smtClean="0"/>
              <a:t>.</a:t>
            </a:r>
            <a:endParaRPr lang="pt-PT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43808" y="908720"/>
            <a:ext cx="29642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Classes do nome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971600" y="1916832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/>
              <a:t>Nome próprio</a:t>
            </a:r>
            <a:endParaRPr lang="pt-PT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971600" y="2564904"/>
            <a:ext cx="70567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400" dirty="0" smtClean="0"/>
              <a:t>Nome que designa um referente fixo e único num dado contexto discursivo, pelo que é completamente determinado (1), não admitindo complementos ou modificadores restritivos (2) ou variação em número (3). </a:t>
            </a:r>
            <a:endParaRPr lang="pt-PT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043608" y="4653136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1. O João estuda em Valongo.</a:t>
            </a:r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1043608" y="508518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1. O </a:t>
            </a:r>
            <a:r>
              <a:rPr lang="pt-PT" dirty="0" err="1" smtClean="0"/>
              <a:t>*João</a:t>
            </a:r>
            <a:r>
              <a:rPr lang="pt-PT" dirty="0" smtClean="0"/>
              <a:t> malandro chumbou o ano.</a:t>
            </a:r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1043608" y="5507940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1. </a:t>
            </a:r>
            <a:r>
              <a:rPr lang="pt-PT" dirty="0" err="1" smtClean="0"/>
              <a:t>*As</a:t>
            </a:r>
            <a:r>
              <a:rPr lang="pt-PT" dirty="0" smtClean="0"/>
              <a:t> Matosinhos têm muitas praias..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43808" y="908720"/>
            <a:ext cx="29642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Classes do nome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971600" y="1916832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/>
              <a:t>Nome comum</a:t>
            </a:r>
            <a:endParaRPr lang="pt-PT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899592" y="2564904"/>
            <a:ext cx="7272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400" dirty="0" smtClean="0"/>
              <a:t>Nome que não designa necessariamente um referente único, pelo que </a:t>
            </a:r>
            <a:r>
              <a:rPr lang="pt-PT" sz="2400" dirty="0" smtClean="0">
                <a:solidFill>
                  <a:srgbClr val="00B050"/>
                </a:solidFill>
              </a:rPr>
              <a:t>não é completamente determinado </a:t>
            </a:r>
            <a:r>
              <a:rPr lang="pt-PT" sz="2400" dirty="0" smtClean="0"/>
              <a:t>(1-2), </a:t>
            </a:r>
            <a:r>
              <a:rPr lang="pt-PT" sz="2400" dirty="0" smtClean="0">
                <a:solidFill>
                  <a:schemeClr val="accent1">
                    <a:lumMod val="50000"/>
                  </a:schemeClr>
                </a:solidFill>
              </a:rPr>
              <a:t>admitindo complementos ou modificadores restritivos </a:t>
            </a:r>
            <a:r>
              <a:rPr lang="pt-PT" sz="2400" dirty="0" smtClean="0"/>
              <a:t>(3-4) e </a:t>
            </a:r>
            <a:r>
              <a:rPr lang="pt-PT" sz="2400" dirty="0" smtClean="0">
                <a:solidFill>
                  <a:srgbClr val="FF0000"/>
                </a:solidFill>
              </a:rPr>
              <a:t>pluralização</a:t>
            </a:r>
            <a:r>
              <a:rPr lang="pt-PT" sz="2400" dirty="0" smtClean="0"/>
              <a:t> (5-6).</a:t>
            </a:r>
          </a:p>
          <a:p>
            <a:pPr algn="just"/>
            <a:endParaRPr lang="pt-PT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899592" y="4653136"/>
            <a:ext cx="7272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dirty="0" smtClean="0">
                <a:solidFill>
                  <a:srgbClr val="00B050"/>
                </a:solidFill>
              </a:rPr>
              <a:t>1.Aquela aldeia é montanhosa</a:t>
            </a:r>
            <a:r>
              <a:rPr lang="pt-PT" sz="2000" dirty="0" smtClean="0"/>
              <a:t>; 2. </a:t>
            </a:r>
            <a:r>
              <a:rPr lang="pt-PT" sz="2000" dirty="0" smtClean="0">
                <a:solidFill>
                  <a:srgbClr val="00B050"/>
                </a:solidFill>
              </a:rPr>
              <a:t>A árvore vê-se daqui</a:t>
            </a:r>
            <a:r>
              <a:rPr lang="pt-PT" sz="2000" dirty="0" smtClean="0"/>
              <a:t>;</a:t>
            </a:r>
          </a:p>
          <a:p>
            <a:pPr algn="just"/>
            <a:r>
              <a:rPr lang="pt-PT" sz="2000" dirty="0" smtClean="0"/>
              <a:t>3. </a:t>
            </a:r>
            <a:r>
              <a:rPr lang="pt-PT" sz="2000" dirty="0" smtClean="0">
                <a:solidFill>
                  <a:srgbClr val="0070C0"/>
                </a:solidFill>
              </a:rPr>
              <a:t>A cidade que visitámos fica em França</a:t>
            </a:r>
            <a:r>
              <a:rPr lang="pt-PT" sz="2000" dirty="0" smtClean="0"/>
              <a:t>; 4. </a:t>
            </a:r>
            <a:r>
              <a:rPr lang="pt-PT" sz="2000" dirty="0" smtClean="0">
                <a:solidFill>
                  <a:srgbClr val="0070C0"/>
                </a:solidFill>
              </a:rPr>
              <a:t>O jovem talentoso conseguiu emprego.</a:t>
            </a:r>
          </a:p>
          <a:p>
            <a:pPr algn="just"/>
            <a:r>
              <a:rPr lang="pt-PT" sz="2000" dirty="0" smtClean="0"/>
              <a:t>5. </a:t>
            </a:r>
            <a:r>
              <a:rPr lang="pt-PT" sz="2000" dirty="0" smtClean="0">
                <a:solidFill>
                  <a:srgbClr val="FF0000"/>
                </a:solidFill>
              </a:rPr>
              <a:t>Aquelas aldeias são montanhosas</a:t>
            </a:r>
            <a:r>
              <a:rPr lang="pt-PT" sz="2000" dirty="0" smtClean="0"/>
              <a:t>; 6. </a:t>
            </a:r>
            <a:r>
              <a:rPr lang="pt-PT" sz="2000" dirty="0" smtClean="0">
                <a:solidFill>
                  <a:srgbClr val="FF0000"/>
                </a:solidFill>
              </a:rPr>
              <a:t>As árvores </a:t>
            </a:r>
            <a:r>
              <a:rPr lang="pt-PT" sz="2000" dirty="0" err="1" smtClean="0">
                <a:solidFill>
                  <a:srgbClr val="FF0000"/>
                </a:solidFill>
              </a:rPr>
              <a:t>veem-se</a:t>
            </a:r>
            <a:r>
              <a:rPr lang="pt-PT" sz="2000" dirty="0" smtClean="0">
                <a:solidFill>
                  <a:srgbClr val="FF0000"/>
                </a:solidFill>
              </a:rPr>
              <a:t> daqui</a:t>
            </a:r>
            <a:r>
              <a:rPr lang="pt-PT" sz="2000" dirty="0" smtClean="0"/>
              <a:t>.</a:t>
            </a:r>
            <a:endParaRPr lang="pt-P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1916832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/>
              <a:t>Nome contável</a:t>
            </a:r>
            <a:endParaRPr lang="pt-PT" sz="28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2843808" y="908720"/>
            <a:ext cx="29642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Classes do nome</a:t>
            </a:r>
            <a:endParaRPr lang="pt-PT" sz="3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043608" y="2780928"/>
            <a:ext cx="698477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200" dirty="0" smtClean="0"/>
              <a:t>Nomes comuns que se aplicam a objectos ou referentes que podem ser </a:t>
            </a:r>
            <a:r>
              <a:rPr lang="pt-PT" sz="2200" b="1" dirty="0" smtClean="0">
                <a:solidFill>
                  <a:srgbClr val="187E55"/>
                </a:solidFill>
              </a:rPr>
              <a:t>diferenciados como partes singulares ou partes plurais de um conjunto </a:t>
            </a:r>
            <a:r>
              <a:rPr lang="pt-PT" sz="2200" dirty="0" smtClean="0"/>
              <a:t>(1). Assim, podem ocorrer em </a:t>
            </a:r>
            <a:r>
              <a:rPr lang="pt-PT" sz="2200" b="1" dirty="0" smtClean="0">
                <a:solidFill>
                  <a:srgbClr val="FF0000"/>
                </a:solidFill>
              </a:rPr>
              <a:t>construções de enumeração </a:t>
            </a:r>
            <a:r>
              <a:rPr lang="pt-PT" sz="2200" dirty="0" smtClean="0"/>
              <a:t>(2) e a forma de </a:t>
            </a:r>
            <a:r>
              <a:rPr lang="pt-PT" sz="2200" b="1" dirty="0" smtClean="0">
                <a:solidFill>
                  <a:srgbClr val="7030A0"/>
                </a:solidFill>
              </a:rPr>
              <a:t>plural marca uma oposição quantitativa</a:t>
            </a:r>
            <a:r>
              <a:rPr lang="pt-PT" sz="2200" b="1" dirty="0" smtClean="0">
                <a:solidFill>
                  <a:srgbClr val="187E55"/>
                </a:solidFill>
              </a:rPr>
              <a:t> </a:t>
            </a:r>
            <a:r>
              <a:rPr lang="pt-PT" sz="2200" dirty="0" smtClean="0"/>
              <a:t>(3).</a:t>
            </a:r>
            <a:endParaRPr lang="pt-PT" sz="2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115616" y="4869160"/>
            <a:ext cx="6912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pt-PT" sz="2000" dirty="0" smtClean="0">
                <a:solidFill>
                  <a:srgbClr val="187E55"/>
                </a:solidFill>
              </a:rPr>
              <a:t>Na estante da esquerda encontram-se os livros mais pesados.</a:t>
            </a:r>
          </a:p>
          <a:p>
            <a:pPr marL="342900" indent="-342900" algn="just">
              <a:buAutoNum type="arabicPeriod"/>
            </a:pPr>
            <a:r>
              <a:rPr lang="pt-PT" sz="2000" dirty="0" smtClean="0">
                <a:solidFill>
                  <a:srgbClr val="FF0000"/>
                </a:solidFill>
              </a:rPr>
              <a:t>Nesta estante há duzentos livros, vinte em cada prateleira.</a:t>
            </a:r>
          </a:p>
          <a:p>
            <a:pPr marL="342900" indent="-342900" algn="just">
              <a:buAutoNum type="arabicPeriod"/>
            </a:pPr>
            <a:r>
              <a:rPr lang="pt-PT" sz="2000" dirty="0" smtClean="0">
                <a:solidFill>
                  <a:srgbClr val="7030A0"/>
                </a:solidFill>
              </a:rPr>
              <a:t>Um livro, dez livros, bastantes livros, poucos livros, muitos livros.</a:t>
            </a:r>
            <a:endParaRPr lang="pt-PT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1916832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/>
              <a:t>Nome  não contável</a:t>
            </a:r>
            <a:endParaRPr lang="pt-PT" sz="28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2843808" y="908720"/>
            <a:ext cx="29642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Classes do nome</a:t>
            </a:r>
            <a:endParaRPr lang="pt-PT" sz="3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971600" y="2636912"/>
            <a:ext cx="74888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200" dirty="0" smtClean="0"/>
              <a:t>Nomes comuns que se aplicam a conjuntos de objectos ou entidades em que não é possível distinguir partes singulares de partes plurais (1-3). Por esta razão, estes nomes </a:t>
            </a:r>
            <a:r>
              <a:rPr lang="pt-PT" sz="2200" b="1" dirty="0" smtClean="0">
                <a:solidFill>
                  <a:srgbClr val="7030A0"/>
                </a:solidFill>
              </a:rPr>
              <a:t>não ocorrem, tipicamente, em construções de enumeração </a:t>
            </a:r>
            <a:r>
              <a:rPr lang="pt-PT" sz="2200" dirty="0" smtClean="0"/>
              <a:t>(4) </a:t>
            </a:r>
            <a:r>
              <a:rPr lang="pt-PT" sz="2200" b="1" dirty="0" smtClean="0">
                <a:solidFill>
                  <a:srgbClr val="FF0000"/>
                </a:solidFill>
              </a:rPr>
              <a:t>nem co-ocorrem com alguns quantificadores e determinantes</a:t>
            </a:r>
            <a:r>
              <a:rPr lang="pt-PT" sz="2200" dirty="0" smtClean="0"/>
              <a:t> (5). </a:t>
            </a:r>
            <a:r>
              <a:rPr lang="pt-PT" sz="2200" b="1" dirty="0" smtClean="0">
                <a:solidFill>
                  <a:srgbClr val="187E55"/>
                </a:solidFill>
              </a:rPr>
              <a:t>As construções de plural dos nomes </a:t>
            </a:r>
            <a:r>
              <a:rPr lang="pt-PT" sz="2200" b="1" dirty="0" err="1" smtClean="0">
                <a:solidFill>
                  <a:srgbClr val="187E55"/>
                </a:solidFill>
              </a:rPr>
              <a:t>não-contáveis</a:t>
            </a:r>
            <a:r>
              <a:rPr lang="pt-PT" sz="2200" b="1" dirty="0" smtClean="0">
                <a:solidFill>
                  <a:srgbClr val="187E55"/>
                </a:solidFill>
              </a:rPr>
              <a:t> não designam uma oposição quantitativa, mas sim qualitativa</a:t>
            </a:r>
            <a:r>
              <a:rPr lang="pt-PT" sz="2200" dirty="0" smtClean="0"/>
              <a:t> (6), excepto quando se faz uma contagem relativa a contadores não explícitos (7).</a:t>
            </a:r>
            <a:endParaRPr lang="pt-PT" sz="2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43608" y="2708920"/>
            <a:ext cx="7200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dirty="0" smtClean="0"/>
              <a:t>1.O arroz cultiva-se nos campos alagados do Mondego.</a:t>
            </a:r>
          </a:p>
          <a:p>
            <a:r>
              <a:rPr lang="pt-PT" sz="2200" dirty="0" smtClean="0"/>
              <a:t>2. Comprei uma saborosa peça de carne.</a:t>
            </a:r>
          </a:p>
          <a:p>
            <a:r>
              <a:rPr lang="pt-PT" sz="2200" dirty="0" smtClean="0"/>
              <a:t>3. A educação está cada vez mais cara.</a:t>
            </a:r>
          </a:p>
          <a:p>
            <a:r>
              <a:rPr lang="pt-PT" sz="2200" dirty="0" smtClean="0"/>
              <a:t>4.*Uma educação, duas educações, três educações.</a:t>
            </a:r>
          </a:p>
          <a:p>
            <a:r>
              <a:rPr lang="pt-PT" sz="2200" dirty="0" smtClean="0"/>
              <a:t>5.*Certas bondades /várias educações / muitas gentilezas.</a:t>
            </a:r>
          </a:p>
          <a:p>
            <a:r>
              <a:rPr lang="pt-PT" sz="2200" dirty="0" smtClean="0"/>
              <a:t>6. Há vários/certos/muitos vinhos no mercado. (</a:t>
            </a:r>
            <a:r>
              <a:rPr lang="pt-PT" sz="2200" dirty="0" err="1" smtClean="0"/>
              <a:t>=existem</a:t>
            </a:r>
            <a:r>
              <a:rPr lang="pt-PT" sz="2200" dirty="0" smtClean="0"/>
              <a:t> vários/certos/muitos tipos ou qualidades de vinho no mercado).</a:t>
            </a:r>
          </a:p>
          <a:p>
            <a:r>
              <a:rPr lang="pt-PT" sz="2200" dirty="0" smtClean="0"/>
              <a:t>7. Comprei duas águas. (</a:t>
            </a:r>
            <a:r>
              <a:rPr lang="pt-PT" sz="2200" dirty="0" err="1" smtClean="0"/>
              <a:t>=comprei</a:t>
            </a:r>
            <a:r>
              <a:rPr lang="pt-PT" sz="2200" dirty="0" smtClean="0"/>
              <a:t> duas garrafas de água).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971600" y="1916832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/>
              <a:t>Nome  não contável</a:t>
            </a:r>
            <a:endParaRPr lang="pt-PT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2843808" y="908720"/>
            <a:ext cx="29642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Classes do nome</a:t>
            </a:r>
            <a:endParaRPr lang="pt-PT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843808" y="908720"/>
            <a:ext cx="29642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Classes do nome</a:t>
            </a:r>
            <a:endParaRPr lang="pt-PT" sz="3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971600" y="1916832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/>
              <a:t>Nome comum </a:t>
            </a:r>
            <a:r>
              <a:rPr lang="pt-PT" sz="2800" dirty="0" err="1" smtClean="0"/>
              <a:t>coletivo</a:t>
            </a:r>
            <a:endParaRPr lang="pt-PT" sz="28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899592" y="2708921"/>
            <a:ext cx="748883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200" dirty="0" smtClean="0"/>
              <a:t>Nome que se aplica a um conjunto de objectos ou entidades do mesmo tipo (1). Há nomes colectivos contáveis (1), e nomes colectivos não contáveis (2), que não aceitam plural (2.1). Os nomes colectivos têm, em alguns contextos, um comportamento semelhante a plurais, como na combinação com predicados colectivos (3).</a:t>
            </a:r>
          </a:p>
          <a:p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1043608" y="5085184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1. rebanho; alcateia; exército. 2. fauna; flora. 2.1 </a:t>
            </a:r>
            <a:r>
              <a:rPr lang="pt-PT" sz="2000" dirty="0" err="1" smtClean="0"/>
              <a:t>*faunas</a:t>
            </a:r>
            <a:r>
              <a:rPr lang="pt-PT" sz="2000" dirty="0" smtClean="0"/>
              <a:t>; </a:t>
            </a:r>
            <a:r>
              <a:rPr lang="pt-PT" sz="2000" dirty="0" err="1" smtClean="0"/>
              <a:t>*floras</a:t>
            </a:r>
            <a:r>
              <a:rPr lang="pt-PT" sz="2000" dirty="0" smtClean="0"/>
              <a:t>. 3. O rebanho reuniu-se. </a:t>
            </a:r>
            <a:endParaRPr lang="pt-PT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43808" y="908720"/>
            <a:ext cx="29642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Classes do nome</a:t>
            </a:r>
            <a:endParaRPr lang="pt-PT" sz="3200" dirty="0"/>
          </a:p>
        </p:txBody>
      </p:sp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683568" y="1844824"/>
          <a:ext cx="7776863" cy="3428335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440160"/>
                <a:gridCol w="1580110"/>
                <a:gridCol w="1631412"/>
                <a:gridCol w="1630446"/>
                <a:gridCol w="1494735"/>
              </a:tblGrid>
              <a:tr h="9628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/>
                        <a:t>Nome próprio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/>
                        <a:t>Nome comum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/>
                        <a:t>Nome comum </a:t>
                      </a:r>
                      <a:r>
                        <a:rPr lang="pt-PT" sz="2000" dirty="0" err="1"/>
                        <a:t>coletivo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549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PT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 smtClean="0"/>
                        <a:t>Contável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 smtClean="0"/>
                        <a:t>Não </a:t>
                      </a:r>
                      <a:r>
                        <a:rPr lang="pt-PT" sz="2000" dirty="0"/>
                        <a:t>contável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 smtClean="0"/>
                        <a:t>Contável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 smtClean="0"/>
                        <a:t>Não </a:t>
                      </a:r>
                      <a:r>
                        <a:rPr lang="pt-PT" sz="2000" dirty="0"/>
                        <a:t>contável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0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/>
                        <a:t>Algarve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/>
                        <a:t>casa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/>
                        <a:t>bondade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/>
                        <a:t>enxame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/>
                        <a:t>fauna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6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/>
                        <a:t>Matosinhos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/>
                        <a:t>livro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/>
                        <a:t>arroz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/>
                        <a:t>alcateia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/>
                        <a:t>flora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14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/>
                        <a:t>João </a:t>
                      </a: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/>
                        <a:t>janeiro</a:t>
                      </a:r>
                      <a:endParaRPr lang="pt-P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/>
                        <a:t>paciência</a:t>
                      </a:r>
                      <a:endParaRPr lang="pt-P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/>
                        <a:t>frota</a:t>
                      </a:r>
                      <a:endParaRPr lang="pt-P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54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P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/>
                        <a:t>verão</a:t>
                      </a:r>
                      <a:endParaRPr lang="pt-P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/>
                        <a:t>farinha</a:t>
                      </a:r>
                      <a:endParaRPr lang="pt-P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/>
                        <a:t>matilha</a:t>
                      </a:r>
                      <a:endParaRPr lang="pt-P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P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997</TotalTime>
  <Words>1195</Words>
  <Application>Microsoft Office PowerPoint</Application>
  <PresentationFormat>Apresentação no Ecrã (4:3)</PresentationFormat>
  <Paragraphs>96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14</vt:i4>
      </vt:variant>
    </vt:vector>
  </HeadingPairs>
  <TitlesOfParts>
    <vt:vector size="15" baseType="lpstr">
      <vt:lpstr>Fluxo</vt:lpstr>
      <vt:lpstr>O nome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nome</dc:title>
  <dc:creator>Aluno</dc:creator>
  <cp:lastModifiedBy>-</cp:lastModifiedBy>
  <cp:revision>19</cp:revision>
  <dcterms:created xsi:type="dcterms:W3CDTF">2011-10-12T09:53:42Z</dcterms:created>
  <dcterms:modified xsi:type="dcterms:W3CDTF">2012-01-26T10:28:07Z</dcterms:modified>
</cp:coreProperties>
</file>