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1" r:id="rId3"/>
    <p:sldId id="259" r:id="rId4"/>
    <p:sldId id="260" r:id="rId5"/>
    <p:sldId id="263" r:id="rId6"/>
    <p:sldId id="264" r:id="rId7"/>
    <p:sldId id="265" r:id="rId8"/>
    <p:sldId id="262" r:id="rId9"/>
    <p:sldId id="258" r:id="rId10"/>
    <p:sldId id="266" r:id="rId11"/>
    <p:sldId id="267" r:id="rId12"/>
    <p:sldId id="268" r:id="rId13"/>
    <p:sldId id="269" r:id="rId14"/>
    <p:sldId id="270" r:id="rId15"/>
  </p:sldIdLst>
  <p:sldSz cx="9144000" cy="6858000" type="screen4x3"/>
  <p:notesSz cx="6858000" cy="9144000"/>
  <p:defaultTextStyle>
    <a:defPPr>
      <a:defRPr lang="pt-P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87E55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Destaqu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5758FB7-9AC5-4552-8A53-C91805E547FA}" styleName="Estilo com Tema 1 - Destaque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ítulo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t-PT" smtClean="0"/>
              <a:t>Clique para editar o estilo</a:t>
            </a:r>
            <a:endParaRPr kumimoji="0" lang="en-US"/>
          </a:p>
        </p:txBody>
      </p:sp>
      <p:sp>
        <p:nvSpPr>
          <p:cNvPr id="17" name="Subtítulo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pt-PT" smtClean="0"/>
              <a:t>Faça clique para editar o estilo</a:t>
            </a:r>
            <a:endParaRPr kumimoji="0" lang="en-US"/>
          </a:p>
        </p:txBody>
      </p:sp>
      <p:sp>
        <p:nvSpPr>
          <p:cNvPr id="30" name="Marcador de Posição da Data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19" name="Marcador de Posição do Rodapé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27" name="Marcador de Posição do Número do Diapositivo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t-PT" smtClean="0"/>
              <a:t>Clique para editar o estilo</a:t>
            </a:r>
            <a:endParaRPr kumimoji="0" lang="en-US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 kumimoji="0" lang="en-US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pt-PT" smtClean="0"/>
              <a:t>Clique para editar o estilo</a:t>
            </a:r>
            <a:endParaRPr kumimoji="0" lang="en-US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 kumimoji="0" lang="en-US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t-PT" smtClean="0"/>
              <a:t>Clique para editar o estilo</a:t>
            </a:r>
            <a:endParaRPr kumimoji="0" lang="en-US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 kumimoji="0" lang="en-US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t-PT" smtClean="0"/>
              <a:t>Clique para editar o estilo</a:t>
            </a:r>
            <a:endParaRPr kumimoji="0" lang="en-US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pt-PT" smtClean="0"/>
              <a:t>Clique para editar os estilos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pt-PT" smtClean="0"/>
              <a:t>Clique para editar o estilo</a:t>
            </a:r>
            <a:endParaRPr kumimoji="0" lang="en-US"/>
          </a:p>
        </p:txBody>
      </p:sp>
      <p:sp>
        <p:nvSpPr>
          <p:cNvPr id="3" name="Marcador de Posição de Conteúdo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 kumimoji="0" lang="en-US"/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 kumimoji="0" lang="en-US"/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pt-PT" smtClean="0"/>
              <a:t>Clique para editar o estilo</a:t>
            </a:r>
            <a:endParaRPr kumimoji="0" lang="en-US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t-PT" smtClean="0"/>
              <a:t>Clique para editar os estilos</a:t>
            </a:r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t-PT" smtClean="0"/>
              <a:t>Clique para editar os estilos</a:t>
            </a:r>
          </a:p>
        </p:txBody>
      </p:sp>
      <p:sp>
        <p:nvSpPr>
          <p:cNvPr id="5" name="Marcador de Posição de Conteúdo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 kumimoji="0" lang="en-US"/>
          </a:p>
        </p:txBody>
      </p:sp>
      <p:sp>
        <p:nvSpPr>
          <p:cNvPr id="6" name="Marcador de Posição de Conteúdo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 kumimoji="0" lang="en-US"/>
          </a:p>
        </p:txBody>
      </p:sp>
      <p:sp>
        <p:nvSpPr>
          <p:cNvPr id="7" name="Marcador de Posição d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8" name="Marcador de Posição do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Marcador de Posição do Número do Diapositivo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t-PT" smtClean="0"/>
              <a:t>Clique para editar o estilo</a:t>
            </a:r>
            <a:endParaRPr kumimoji="0" lang="en-US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t-PT" smtClean="0"/>
              <a:t>Clique para editar o estilo</a:t>
            </a:r>
            <a:endParaRPr kumimoji="0" lang="en-US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pt-PT" smtClean="0"/>
              <a:t>Clique para editar os estilos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pt-PT" smtClean="0"/>
              <a:t>Clique para editar os estilos</a:t>
            </a:r>
          </a:p>
          <a:p>
            <a:pPr lvl="1" eaLnBrk="1" latinLnBrk="0" hangingPunct="1"/>
            <a:r>
              <a:rPr lang="pt-PT" smtClean="0"/>
              <a:t>Segundo nível</a:t>
            </a:r>
          </a:p>
          <a:p>
            <a:pPr lvl="2" eaLnBrk="1" latinLnBrk="0" hangingPunct="1"/>
            <a:r>
              <a:rPr lang="pt-PT" smtClean="0"/>
              <a:t>Terceiro nível</a:t>
            </a:r>
          </a:p>
          <a:p>
            <a:pPr lvl="3" eaLnBrk="1" latinLnBrk="0" hangingPunct="1"/>
            <a:r>
              <a:rPr lang="pt-PT" smtClean="0"/>
              <a:t>Quarto nível</a:t>
            </a:r>
          </a:p>
          <a:p>
            <a:pPr lvl="4" eaLnBrk="1" latinLnBrk="0" hangingPunct="1"/>
            <a:r>
              <a:rPr lang="pt-PT" smtClean="0"/>
              <a:t>Quinto nível</a:t>
            </a:r>
            <a:endParaRPr kumimoji="0" lang="en-US"/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rtar e Arredondar Rectângulo de Canto Simples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Triângulo rectângulo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pt-PT" smtClean="0"/>
              <a:t>Clique para editar o estilo</a:t>
            </a:r>
            <a:endParaRPr kumimoji="0" lang="en-US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pt-PT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  <p:sp>
        <p:nvSpPr>
          <p:cNvPr id="3" name="Marcador de Posição da Imagem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pt-PT" smtClean="0"/>
              <a:t>Clique no ícone para adicionar uma imagem</a:t>
            </a:r>
            <a:endParaRPr kumimoji="0" lang="en-US" dirty="0"/>
          </a:p>
        </p:txBody>
      </p:sp>
      <p:sp>
        <p:nvSpPr>
          <p:cNvPr id="10" name="Forma livre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orma livre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rma livre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orma livre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Marcador de Posição do Título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pt-PT" smtClean="0"/>
              <a:t>Clique para editar o estilo</a:t>
            </a:r>
            <a:endParaRPr kumimoji="0" lang="en-US"/>
          </a:p>
        </p:txBody>
      </p:sp>
      <p:sp>
        <p:nvSpPr>
          <p:cNvPr id="30" name="Marcador de Posição do Texto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pt-PT" smtClean="0"/>
              <a:t>Clique para editar os estilos</a:t>
            </a:r>
          </a:p>
          <a:p>
            <a:pPr lvl="1" eaLnBrk="1" latinLnBrk="0" hangingPunct="1"/>
            <a:r>
              <a:rPr kumimoji="0" lang="pt-PT" smtClean="0"/>
              <a:t>Segundo nível</a:t>
            </a:r>
          </a:p>
          <a:p>
            <a:pPr lvl="2" eaLnBrk="1" latinLnBrk="0" hangingPunct="1"/>
            <a:r>
              <a:rPr kumimoji="0" lang="pt-PT" smtClean="0"/>
              <a:t>Terceiro nível</a:t>
            </a:r>
          </a:p>
          <a:p>
            <a:pPr lvl="3" eaLnBrk="1" latinLnBrk="0" hangingPunct="1"/>
            <a:r>
              <a:rPr kumimoji="0" lang="pt-PT" smtClean="0"/>
              <a:t>Quarto nível</a:t>
            </a:r>
          </a:p>
          <a:p>
            <a:pPr lvl="4" eaLnBrk="1" latinLnBrk="0" hangingPunct="1"/>
            <a:r>
              <a:rPr kumimoji="0" lang="pt-PT" smtClean="0"/>
              <a:t>Quinto nível</a:t>
            </a:r>
            <a:endParaRPr kumimoji="0" lang="en-US"/>
          </a:p>
        </p:txBody>
      </p:sp>
      <p:sp>
        <p:nvSpPr>
          <p:cNvPr id="10" name="Marcador de Posição da Data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4C693548-A1F4-4B01-B528-0DF536335B61}" type="datetimeFigureOut">
              <a:rPr lang="pt-PT" smtClean="0"/>
              <a:pPr/>
              <a:t>26-01-2012</a:t>
            </a:fld>
            <a:endParaRPr lang="pt-PT"/>
          </a:p>
        </p:txBody>
      </p:sp>
      <p:sp>
        <p:nvSpPr>
          <p:cNvPr id="22" name="Marcador de Posição do Rodapé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18" name="Marcador de Posição do Número do Diapositivo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330C46DC-955D-4D7A-8D91-1EB3E3273ABF}" type="slidenum">
              <a:rPr lang="pt-PT" smtClean="0"/>
              <a:pPr/>
              <a:t>‹nº›</a:t>
            </a:fld>
            <a:endParaRPr lang="pt-PT"/>
          </a:p>
        </p:txBody>
      </p:sp>
      <p:grpSp>
        <p:nvGrpSpPr>
          <p:cNvPr id="2" name="Grupo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orma livre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orma livre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t-PT" dirty="0" smtClean="0"/>
              <a:t>O nome</a:t>
            </a:r>
            <a:endParaRPr lang="pt-PT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t-PT" dirty="0" smtClean="0"/>
              <a:t>Classes e flexão</a:t>
            </a:r>
            <a:endParaRPr lang="pt-PT" dirty="0"/>
          </a:p>
        </p:txBody>
      </p:sp>
      <p:sp>
        <p:nvSpPr>
          <p:cNvPr id="4" name="Rectângulo 3"/>
          <p:cNvSpPr/>
          <p:nvPr/>
        </p:nvSpPr>
        <p:spPr>
          <a:xfrm>
            <a:off x="6804248" y="4077072"/>
            <a:ext cx="1495987" cy="369332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pt-PT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pt-PT" dirty="0" smtClean="0"/>
              <a:t>Manuel Vieira</a:t>
            </a:r>
            <a:endParaRPr lang="pt-PT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ixaDeTexto 1"/>
          <p:cNvSpPr txBox="1"/>
          <p:nvPr/>
        </p:nvSpPr>
        <p:spPr>
          <a:xfrm>
            <a:off x="2843808" y="692696"/>
            <a:ext cx="283359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Flexão do nome</a:t>
            </a:r>
            <a:endParaRPr lang="pt-PT" sz="3200" dirty="0"/>
          </a:p>
        </p:txBody>
      </p:sp>
      <p:sp>
        <p:nvSpPr>
          <p:cNvPr id="3" name="CaixaDeTexto 2"/>
          <p:cNvSpPr txBox="1"/>
          <p:nvPr/>
        </p:nvSpPr>
        <p:spPr>
          <a:xfrm>
            <a:off x="899592" y="1628800"/>
            <a:ext cx="208384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Em género:</a:t>
            </a:r>
            <a:endParaRPr lang="pt-PT" sz="3200" dirty="0"/>
          </a:p>
        </p:txBody>
      </p:sp>
      <p:sp>
        <p:nvSpPr>
          <p:cNvPr id="5" name="CaixaDeTexto 4"/>
          <p:cNvSpPr txBox="1"/>
          <p:nvPr/>
        </p:nvSpPr>
        <p:spPr>
          <a:xfrm>
            <a:off x="755576" y="2420888"/>
            <a:ext cx="777686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2200" dirty="0" smtClean="0"/>
              <a:t>A alteração de género masculino/feminino faz-se de diferentes modos: </a:t>
            </a:r>
            <a:endParaRPr lang="pt-PT" sz="2200" dirty="0"/>
          </a:p>
        </p:txBody>
      </p:sp>
      <p:sp>
        <p:nvSpPr>
          <p:cNvPr id="6" name="CaixaDeTexto 5"/>
          <p:cNvSpPr txBox="1"/>
          <p:nvPr/>
        </p:nvSpPr>
        <p:spPr>
          <a:xfrm>
            <a:off x="755576" y="3212976"/>
            <a:ext cx="7776864" cy="1107996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1. Pela substituição do índice temático </a:t>
            </a:r>
            <a:r>
              <a:rPr lang="pt-PT" sz="2200" b="1" dirty="0" smtClean="0"/>
              <a:t>o</a:t>
            </a:r>
            <a:r>
              <a:rPr lang="pt-PT" sz="2200" dirty="0" smtClean="0"/>
              <a:t> do masculino por </a:t>
            </a:r>
            <a:r>
              <a:rPr lang="pt-PT" sz="2200" b="1" dirty="0" smtClean="0"/>
              <a:t>a</a:t>
            </a:r>
            <a:r>
              <a:rPr lang="pt-PT" sz="2200" dirty="0" smtClean="0"/>
              <a:t> (índice temático indicador de feminino).  Gato/gata; porco/porca</a:t>
            </a:r>
            <a:endParaRPr lang="pt-PT" sz="2200" dirty="0"/>
          </a:p>
        </p:txBody>
      </p:sp>
      <p:sp>
        <p:nvSpPr>
          <p:cNvPr id="7" name="CaixaDeTexto 6"/>
          <p:cNvSpPr txBox="1"/>
          <p:nvPr/>
        </p:nvSpPr>
        <p:spPr>
          <a:xfrm>
            <a:off x="755576" y="4387751"/>
            <a:ext cx="7776864" cy="769441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2Acrescentando </a:t>
            </a:r>
            <a:r>
              <a:rPr lang="pt-PT" sz="2200" b="1" dirty="0" smtClean="0"/>
              <a:t>a</a:t>
            </a:r>
            <a:r>
              <a:rPr lang="pt-PT" sz="2200" dirty="0" smtClean="0"/>
              <a:t> </a:t>
            </a:r>
            <a:r>
              <a:rPr lang="pt-PT" sz="2200" dirty="0" err="1" smtClean="0"/>
              <a:t>a</a:t>
            </a:r>
            <a:r>
              <a:rPr lang="pt-PT" sz="2200" dirty="0" smtClean="0"/>
              <a:t> nomes terminados em consoante. Francês/ francesa; leitor/leitora; professor/professora.</a:t>
            </a:r>
            <a:endParaRPr lang="pt-PT" sz="2200" dirty="0"/>
          </a:p>
        </p:txBody>
      </p:sp>
      <p:sp>
        <p:nvSpPr>
          <p:cNvPr id="8" name="CaixaDeTexto 7"/>
          <p:cNvSpPr txBox="1"/>
          <p:nvPr/>
        </p:nvSpPr>
        <p:spPr>
          <a:xfrm>
            <a:off x="755576" y="5229200"/>
            <a:ext cx="7776864" cy="1107996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2. Acrescentando </a:t>
            </a:r>
            <a:r>
              <a:rPr lang="pt-PT" sz="2200" b="1" dirty="0" err="1" smtClean="0"/>
              <a:t>–ã</a:t>
            </a:r>
            <a:r>
              <a:rPr lang="pt-PT" sz="2200" b="1" dirty="0" smtClean="0"/>
              <a:t>, -</a:t>
            </a:r>
            <a:r>
              <a:rPr lang="pt-PT" sz="2200" b="1" dirty="0" err="1" smtClean="0"/>
              <a:t>oa</a:t>
            </a:r>
            <a:r>
              <a:rPr lang="pt-PT" sz="2200" b="1" dirty="0" smtClean="0"/>
              <a:t>, </a:t>
            </a:r>
            <a:r>
              <a:rPr lang="pt-PT" sz="2200" dirty="0" smtClean="0"/>
              <a:t>e</a:t>
            </a:r>
            <a:r>
              <a:rPr lang="pt-PT" sz="2200" b="1" dirty="0" smtClean="0"/>
              <a:t> </a:t>
            </a:r>
            <a:r>
              <a:rPr lang="pt-PT" sz="2200" b="1" dirty="0" err="1" smtClean="0"/>
              <a:t>–ona</a:t>
            </a:r>
            <a:r>
              <a:rPr lang="pt-PT" sz="2200" b="1" dirty="0" smtClean="0"/>
              <a:t> </a:t>
            </a:r>
            <a:r>
              <a:rPr lang="pt-PT" sz="2200" dirty="0" smtClean="0"/>
              <a:t>a nomes masculinos terminados em </a:t>
            </a:r>
            <a:r>
              <a:rPr lang="pt-PT" sz="2200" b="1" dirty="0" err="1" smtClean="0"/>
              <a:t>–ão</a:t>
            </a:r>
            <a:r>
              <a:rPr lang="pt-PT" sz="2200" dirty="0" smtClean="0"/>
              <a:t>. Cidadão/ cidadã; leão/ leoa; comilão/ comilona.</a:t>
            </a:r>
            <a:endParaRPr lang="pt-PT" sz="22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ixaDeTexto 2"/>
          <p:cNvSpPr txBox="1"/>
          <p:nvPr/>
        </p:nvSpPr>
        <p:spPr>
          <a:xfrm>
            <a:off x="2843808" y="692696"/>
            <a:ext cx="283359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Flexão do nome</a:t>
            </a:r>
            <a:endParaRPr lang="pt-PT" sz="32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899592" y="1556792"/>
            <a:ext cx="208384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Em género:</a:t>
            </a:r>
            <a:endParaRPr lang="pt-PT" sz="3200" dirty="0"/>
          </a:p>
        </p:txBody>
      </p:sp>
      <p:sp>
        <p:nvSpPr>
          <p:cNvPr id="5" name="CaixaDeTexto 4"/>
          <p:cNvSpPr txBox="1"/>
          <p:nvPr/>
        </p:nvSpPr>
        <p:spPr>
          <a:xfrm>
            <a:off x="683568" y="2299519"/>
            <a:ext cx="7704856" cy="76944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3. Recorrendo a palavras diferentes das do masculino: pai/ mãe; marido/ mulher; cavalo/ égua; rapaz/ rapariga; </a:t>
            </a:r>
            <a:r>
              <a:rPr lang="pt-PT" sz="2200" dirty="0" err="1" smtClean="0"/>
              <a:t>ator</a:t>
            </a:r>
            <a:r>
              <a:rPr lang="pt-PT" sz="2200" dirty="0" smtClean="0"/>
              <a:t>/</a:t>
            </a:r>
            <a:r>
              <a:rPr lang="pt-PT" sz="2200" dirty="0" err="1" smtClean="0"/>
              <a:t>atriz</a:t>
            </a:r>
            <a:r>
              <a:rPr lang="pt-PT" sz="2200" dirty="0" smtClean="0"/>
              <a:t>…</a:t>
            </a:r>
            <a:endParaRPr lang="pt-PT" sz="2200" dirty="0"/>
          </a:p>
        </p:txBody>
      </p:sp>
      <p:sp>
        <p:nvSpPr>
          <p:cNvPr id="6" name="CaixaDeTexto 5"/>
          <p:cNvSpPr txBox="1"/>
          <p:nvPr/>
        </p:nvSpPr>
        <p:spPr>
          <a:xfrm>
            <a:off x="683568" y="3140968"/>
            <a:ext cx="7704856" cy="3139321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4. Há nomes que apresentam a mesma forma no masculino e no feminino – </a:t>
            </a:r>
            <a:r>
              <a:rPr lang="pt-PT" sz="2200" b="1" dirty="0" smtClean="0">
                <a:solidFill>
                  <a:srgbClr val="00B050"/>
                </a:solidFill>
              </a:rPr>
              <a:t>nomes uniformes</a:t>
            </a:r>
            <a:r>
              <a:rPr lang="pt-PT" sz="2200" dirty="0" smtClean="0"/>
              <a:t>. Variantes:</a:t>
            </a:r>
          </a:p>
          <a:p>
            <a:r>
              <a:rPr lang="pt-PT" sz="2200" dirty="0" smtClean="0"/>
              <a:t>4.1 distinguíveis pela indicação macho ou fêmea (epicenos): águia macho/ águia fêmea.</a:t>
            </a:r>
          </a:p>
          <a:p>
            <a:r>
              <a:rPr lang="pt-PT" sz="2200" dirty="0" smtClean="0"/>
              <a:t>4.2  que designam pessoas sem indicação de género (</a:t>
            </a:r>
            <a:r>
              <a:rPr lang="pt-PT" sz="2200" dirty="0" err="1" smtClean="0"/>
              <a:t>sobrecomuns</a:t>
            </a:r>
            <a:r>
              <a:rPr lang="pt-PT" sz="2200" dirty="0" smtClean="0"/>
              <a:t>). A vítima; a criança; a pessoa.</a:t>
            </a:r>
          </a:p>
          <a:p>
            <a:r>
              <a:rPr lang="pt-PT" sz="2200" dirty="0" smtClean="0"/>
              <a:t>4.3 distinguíveis pelos determinantes que os acompanham (comum de dois). O artista/ a artista; o colegas/ a colega; o jovem/ a jovem; o cliente/ a cliente…</a:t>
            </a:r>
            <a:endParaRPr lang="pt-PT" sz="22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ixaDeTexto 1"/>
          <p:cNvSpPr txBox="1"/>
          <p:nvPr/>
        </p:nvSpPr>
        <p:spPr>
          <a:xfrm>
            <a:off x="2843808" y="692696"/>
            <a:ext cx="283359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Flexão do nome</a:t>
            </a:r>
            <a:endParaRPr lang="pt-PT" sz="3200" dirty="0"/>
          </a:p>
        </p:txBody>
      </p:sp>
      <p:sp>
        <p:nvSpPr>
          <p:cNvPr id="3" name="CaixaDeTexto 2"/>
          <p:cNvSpPr txBox="1"/>
          <p:nvPr/>
        </p:nvSpPr>
        <p:spPr>
          <a:xfrm>
            <a:off x="899592" y="1556792"/>
            <a:ext cx="223471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Em número:</a:t>
            </a:r>
            <a:endParaRPr lang="pt-PT" sz="32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683568" y="2299519"/>
            <a:ext cx="7704856" cy="76944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1. forma-se o plural, em geral, acrescentando um </a:t>
            </a:r>
            <a:r>
              <a:rPr lang="pt-PT" sz="2200" dirty="0" err="1" smtClean="0"/>
              <a:t>–s</a:t>
            </a:r>
            <a:r>
              <a:rPr lang="pt-PT" sz="2200" dirty="0" smtClean="0"/>
              <a:t> à forma do singular. Folha/folhas; livro/ livros; dossiê/dossiês…</a:t>
            </a:r>
            <a:endParaRPr lang="pt-PT" sz="2200" dirty="0"/>
          </a:p>
        </p:txBody>
      </p:sp>
      <p:sp>
        <p:nvSpPr>
          <p:cNvPr id="5" name="CaixaDeTexto 4"/>
          <p:cNvSpPr txBox="1"/>
          <p:nvPr/>
        </p:nvSpPr>
        <p:spPr>
          <a:xfrm>
            <a:off x="683568" y="3212976"/>
            <a:ext cx="7704856" cy="76944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2. Acrescentando </a:t>
            </a:r>
            <a:r>
              <a:rPr lang="pt-PT" sz="2200" dirty="0" err="1" smtClean="0"/>
              <a:t>–es</a:t>
            </a:r>
            <a:r>
              <a:rPr lang="pt-PT" sz="2200" dirty="0" smtClean="0"/>
              <a:t>  quando o nome termina em consoante: jogador/ jogadores; amor/ amores; francês/ franceses…</a:t>
            </a:r>
            <a:endParaRPr lang="pt-PT" sz="2200" dirty="0"/>
          </a:p>
        </p:txBody>
      </p:sp>
      <p:sp>
        <p:nvSpPr>
          <p:cNvPr id="6" name="CaixaDeTexto 5"/>
          <p:cNvSpPr txBox="1"/>
          <p:nvPr/>
        </p:nvSpPr>
        <p:spPr>
          <a:xfrm>
            <a:off x="683568" y="4149080"/>
            <a:ext cx="7704856" cy="76944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3. Acrescentando </a:t>
            </a:r>
            <a:r>
              <a:rPr lang="pt-PT" sz="2200" dirty="0" err="1" smtClean="0"/>
              <a:t>–s</a:t>
            </a:r>
            <a:r>
              <a:rPr lang="pt-PT" sz="2200" dirty="0" smtClean="0"/>
              <a:t>  a alguns nomes terminados em </a:t>
            </a:r>
            <a:r>
              <a:rPr lang="pt-PT" sz="2200" dirty="0" err="1" smtClean="0"/>
              <a:t>–ão</a:t>
            </a:r>
            <a:r>
              <a:rPr lang="pt-PT" sz="2200" dirty="0" smtClean="0"/>
              <a:t>: irmão/ irmãos; cidadão/ cidadãos…</a:t>
            </a:r>
            <a:endParaRPr lang="pt-PT" sz="2200" dirty="0"/>
          </a:p>
        </p:txBody>
      </p:sp>
      <p:sp>
        <p:nvSpPr>
          <p:cNvPr id="7" name="CaixaDeTexto 6"/>
          <p:cNvSpPr txBox="1"/>
          <p:nvPr/>
        </p:nvSpPr>
        <p:spPr>
          <a:xfrm>
            <a:off x="683568" y="5085184"/>
            <a:ext cx="7704856" cy="76944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4. Acrescentando  -</a:t>
            </a:r>
            <a:r>
              <a:rPr lang="pt-PT" sz="2200" dirty="0" err="1" smtClean="0"/>
              <a:t>ães</a:t>
            </a:r>
            <a:r>
              <a:rPr lang="pt-PT" sz="2200" dirty="0" smtClean="0"/>
              <a:t> e </a:t>
            </a:r>
            <a:r>
              <a:rPr lang="pt-PT" sz="2200" dirty="0" err="1" smtClean="0"/>
              <a:t>ões</a:t>
            </a:r>
            <a:r>
              <a:rPr lang="pt-PT" sz="2200" dirty="0" smtClean="0"/>
              <a:t> a nomes terminados em </a:t>
            </a:r>
            <a:r>
              <a:rPr lang="pt-PT" sz="2200" dirty="0" err="1" smtClean="0"/>
              <a:t>–ão</a:t>
            </a:r>
            <a:r>
              <a:rPr lang="pt-PT" sz="2200" dirty="0" smtClean="0"/>
              <a:t>. Capitão/ capitães; obrigação/obrigações…</a:t>
            </a:r>
            <a:endParaRPr lang="pt-PT" sz="22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ixaDeTexto 1"/>
          <p:cNvSpPr txBox="1"/>
          <p:nvPr/>
        </p:nvSpPr>
        <p:spPr>
          <a:xfrm>
            <a:off x="2843808" y="692696"/>
            <a:ext cx="283359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Flexão do nome</a:t>
            </a:r>
            <a:endParaRPr lang="pt-PT" sz="3200" dirty="0"/>
          </a:p>
        </p:txBody>
      </p:sp>
      <p:sp>
        <p:nvSpPr>
          <p:cNvPr id="3" name="CaixaDeTexto 2"/>
          <p:cNvSpPr txBox="1"/>
          <p:nvPr/>
        </p:nvSpPr>
        <p:spPr>
          <a:xfrm>
            <a:off x="899592" y="1556792"/>
            <a:ext cx="223471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Em número:</a:t>
            </a:r>
            <a:endParaRPr lang="pt-PT" sz="32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683568" y="2299519"/>
            <a:ext cx="7704856" cy="1107996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5. Acrescentando </a:t>
            </a:r>
            <a:r>
              <a:rPr lang="pt-PT" sz="2200" dirty="0" err="1" smtClean="0"/>
              <a:t>–ais</a:t>
            </a:r>
            <a:r>
              <a:rPr lang="pt-PT" sz="2200" dirty="0" smtClean="0"/>
              <a:t>, -eis, -</a:t>
            </a:r>
            <a:r>
              <a:rPr lang="pt-PT" sz="2200" dirty="0" err="1" smtClean="0"/>
              <a:t>is</a:t>
            </a:r>
            <a:r>
              <a:rPr lang="pt-PT" sz="2200" dirty="0" smtClean="0"/>
              <a:t>/-eis, -</a:t>
            </a:r>
            <a:r>
              <a:rPr lang="pt-PT" sz="2200" dirty="0" err="1" smtClean="0"/>
              <a:t>óis</a:t>
            </a:r>
            <a:r>
              <a:rPr lang="pt-PT" sz="2200" dirty="0" smtClean="0"/>
              <a:t> e </a:t>
            </a:r>
            <a:r>
              <a:rPr lang="pt-PT" sz="2200" dirty="0" err="1" smtClean="0"/>
              <a:t>–uis</a:t>
            </a:r>
            <a:r>
              <a:rPr lang="pt-PT" sz="2200" dirty="0" smtClean="0"/>
              <a:t> às formas do singular, </a:t>
            </a:r>
            <a:r>
              <a:rPr lang="pt-PT" sz="2200" dirty="0" err="1" smtClean="0"/>
              <a:t>respetivamente</a:t>
            </a:r>
            <a:r>
              <a:rPr lang="pt-PT" sz="2200" dirty="0" smtClean="0"/>
              <a:t>, -</a:t>
            </a:r>
            <a:r>
              <a:rPr lang="pt-PT" sz="2200" dirty="0" err="1" smtClean="0"/>
              <a:t>al</a:t>
            </a:r>
            <a:r>
              <a:rPr lang="pt-PT" sz="2200" dirty="0" smtClean="0"/>
              <a:t>, -</a:t>
            </a:r>
            <a:r>
              <a:rPr lang="pt-PT" sz="2200" dirty="0" err="1" smtClean="0"/>
              <a:t>el</a:t>
            </a:r>
            <a:r>
              <a:rPr lang="pt-PT" sz="2200" dirty="0" smtClean="0"/>
              <a:t>, -</a:t>
            </a:r>
            <a:r>
              <a:rPr lang="pt-PT" sz="2200" dirty="0" err="1" smtClean="0"/>
              <a:t>il</a:t>
            </a:r>
            <a:r>
              <a:rPr lang="pt-PT" sz="2200" dirty="0" smtClean="0"/>
              <a:t>, -</a:t>
            </a:r>
            <a:r>
              <a:rPr lang="pt-PT" sz="2200" dirty="0" err="1" smtClean="0"/>
              <a:t>ol</a:t>
            </a:r>
            <a:r>
              <a:rPr lang="pt-PT" sz="2200" dirty="0" smtClean="0"/>
              <a:t> e </a:t>
            </a:r>
            <a:r>
              <a:rPr lang="pt-PT" sz="2200" dirty="0" err="1" smtClean="0"/>
              <a:t>–ul</a:t>
            </a:r>
            <a:r>
              <a:rPr lang="pt-PT" sz="2200" dirty="0" smtClean="0"/>
              <a:t>. Jornal/ jornais; anel/ anéis; funil/ funis; réptil/répteis; lençol/ lençóis; paul/pauis. </a:t>
            </a:r>
            <a:endParaRPr lang="pt-PT" sz="2200" dirty="0"/>
          </a:p>
        </p:txBody>
      </p:sp>
      <p:sp>
        <p:nvSpPr>
          <p:cNvPr id="5" name="CaixaDeTexto 4"/>
          <p:cNvSpPr txBox="1"/>
          <p:nvPr/>
        </p:nvSpPr>
        <p:spPr>
          <a:xfrm>
            <a:off x="683568" y="3473132"/>
            <a:ext cx="7704856" cy="76944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6. Acrescentando </a:t>
            </a:r>
            <a:r>
              <a:rPr lang="pt-PT" sz="2200" dirty="0" err="1" smtClean="0"/>
              <a:t>–s</a:t>
            </a:r>
            <a:r>
              <a:rPr lang="pt-PT" sz="2200" dirty="0" smtClean="0"/>
              <a:t> nos sufixos de flexão </a:t>
            </a:r>
            <a:r>
              <a:rPr lang="pt-PT" sz="2200" dirty="0" err="1" smtClean="0"/>
              <a:t>–zito</a:t>
            </a:r>
            <a:r>
              <a:rPr lang="pt-PT" sz="2200" dirty="0" smtClean="0"/>
              <a:t> e </a:t>
            </a:r>
            <a:r>
              <a:rPr lang="pt-PT" sz="2200" dirty="0" err="1" smtClean="0"/>
              <a:t>–zinho</a:t>
            </a:r>
            <a:r>
              <a:rPr lang="pt-PT" sz="2200" dirty="0" smtClean="0"/>
              <a:t>, tal como às bases. Cãozito/cãezitos; animalzinho/animaizinhos...</a:t>
            </a:r>
            <a:endParaRPr lang="pt-PT" sz="2200" dirty="0"/>
          </a:p>
        </p:txBody>
      </p:sp>
      <p:sp>
        <p:nvSpPr>
          <p:cNvPr id="6" name="CaixaDeTexto 5"/>
          <p:cNvSpPr txBox="1"/>
          <p:nvPr/>
        </p:nvSpPr>
        <p:spPr>
          <a:xfrm>
            <a:off x="683568" y="4315743"/>
            <a:ext cx="7704856" cy="178510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7. Nomes uniformes:</a:t>
            </a:r>
          </a:p>
          <a:p>
            <a:r>
              <a:rPr lang="pt-PT" sz="2200" dirty="0" smtClean="0"/>
              <a:t>7.1 o plural faz-se pelo determinante. O/s cais; o/s ourives…</a:t>
            </a:r>
          </a:p>
          <a:p>
            <a:r>
              <a:rPr lang="pt-PT" sz="2200" dirty="0" smtClean="0"/>
              <a:t>7.2 nomes que só se usam no plural: parabéns, arredores…</a:t>
            </a:r>
          </a:p>
          <a:p>
            <a:r>
              <a:rPr lang="pt-PT" sz="2200" dirty="0" smtClean="0"/>
              <a:t>7.3 nomes que se usam apenas no plural, mas onde está implícita uma divisão em partes. As calças, os óculos…</a:t>
            </a:r>
            <a:endParaRPr lang="pt-PT" sz="22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ixaDeTexto 1"/>
          <p:cNvSpPr txBox="1"/>
          <p:nvPr/>
        </p:nvSpPr>
        <p:spPr>
          <a:xfrm>
            <a:off x="2843808" y="692696"/>
            <a:ext cx="283359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Flexão do nome</a:t>
            </a:r>
            <a:endParaRPr lang="pt-PT" sz="3200" dirty="0"/>
          </a:p>
        </p:txBody>
      </p:sp>
      <p:sp>
        <p:nvSpPr>
          <p:cNvPr id="3" name="CaixaDeTexto 2"/>
          <p:cNvSpPr txBox="1"/>
          <p:nvPr/>
        </p:nvSpPr>
        <p:spPr>
          <a:xfrm>
            <a:off x="899592" y="1556792"/>
            <a:ext cx="165904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Em grau:</a:t>
            </a:r>
            <a:endParaRPr lang="pt-PT" sz="32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683568" y="2299519"/>
            <a:ext cx="7704856" cy="76944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1. Aumentativo – através da adição de um sufixo de flexão a uma base (radical ou palavra) (-</a:t>
            </a:r>
            <a:r>
              <a:rPr lang="pt-PT" sz="2200" dirty="0" err="1" smtClean="0"/>
              <a:t>ão</a:t>
            </a:r>
            <a:r>
              <a:rPr lang="pt-PT" sz="2200" dirty="0" smtClean="0"/>
              <a:t>; -</a:t>
            </a:r>
            <a:r>
              <a:rPr lang="pt-PT" sz="2200" dirty="0" err="1" smtClean="0"/>
              <a:t>zarrão</a:t>
            </a:r>
            <a:r>
              <a:rPr lang="pt-PT" sz="2200" dirty="0" smtClean="0"/>
              <a:t>…). Trabalh</a:t>
            </a:r>
            <a:r>
              <a:rPr lang="pt-PT" sz="2200" b="1" dirty="0" smtClean="0">
                <a:solidFill>
                  <a:srgbClr val="FF0000"/>
                </a:solidFill>
              </a:rPr>
              <a:t>ão</a:t>
            </a:r>
            <a:r>
              <a:rPr lang="pt-PT" sz="2200" dirty="0" smtClean="0"/>
              <a:t>, </a:t>
            </a:r>
            <a:r>
              <a:rPr lang="pt-PT" sz="2200" dirty="0" err="1" smtClean="0"/>
              <a:t>cão</a:t>
            </a:r>
            <a:r>
              <a:rPr lang="pt-PT" sz="2200" b="1" dirty="0" err="1" smtClean="0">
                <a:solidFill>
                  <a:srgbClr val="FF0000"/>
                </a:solidFill>
              </a:rPr>
              <a:t>zarrão</a:t>
            </a:r>
            <a:r>
              <a:rPr lang="pt-PT" sz="2200" dirty="0" smtClean="0"/>
              <a:t>…</a:t>
            </a:r>
            <a:endParaRPr lang="pt-PT" sz="2200" dirty="0"/>
          </a:p>
        </p:txBody>
      </p:sp>
      <p:sp>
        <p:nvSpPr>
          <p:cNvPr id="5" name="CaixaDeTexto 4"/>
          <p:cNvSpPr txBox="1"/>
          <p:nvPr/>
        </p:nvSpPr>
        <p:spPr>
          <a:xfrm>
            <a:off x="683568" y="3140968"/>
            <a:ext cx="7704856" cy="76944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pt-PT" sz="2200" dirty="0" smtClean="0"/>
              <a:t>2. </a:t>
            </a:r>
            <a:r>
              <a:rPr lang="pt-PT" sz="2200" dirty="0" err="1" smtClean="0"/>
              <a:t>diminutivo–</a:t>
            </a:r>
            <a:r>
              <a:rPr lang="pt-PT" sz="2200" dirty="0" smtClean="0"/>
              <a:t> através da adição de um sufixo de flexão a uma base (radical ou palavra) (-</a:t>
            </a:r>
            <a:r>
              <a:rPr lang="pt-PT" sz="2200" dirty="0" err="1" smtClean="0"/>
              <a:t>ito</a:t>
            </a:r>
            <a:r>
              <a:rPr lang="pt-PT" sz="2200" dirty="0" smtClean="0"/>
              <a:t>; -</a:t>
            </a:r>
            <a:r>
              <a:rPr lang="pt-PT" sz="2200" dirty="0" err="1" smtClean="0"/>
              <a:t>inho</a:t>
            </a:r>
            <a:r>
              <a:rPr lang="pt-PT" sz="2200" dirty="0" smtClean="0"/>
              <a:t>;…). cão</a:t>
            </a:r>
            <a:r>
              <a:rPr lang="pt-PT" sz="2200" b="1" dirty="0" smtClean="0">
                <a:solidFill>
                  <a:srgbClr val="FF0000"/>
                </a:solidFill>
              </a:rPr>
              <a:t>zito</a:t>
            </a:r>
            <a:r>
              <a:rPr lang="pt-PT" sz="2200" dirty="0" smtClean="0"/>
              <a:t>, gat</a:t>
            </a:r>
            <a:r>
              <a:rPr lang="pt-PT" sz="2200" b="1" dirty="0" smtClean="0">
                <a:solidFill>
                  <a:srgbClr val="FF0000"/>
                </a:solidFill>
              </a:rPr>
              <a:t>inho</a:t>
            </a:r>
            <a:r>
              <a:rPr lang="pt-PT" sz="2200" dirty="0" smtClean="0"/>
              <a:t>…</a:t>
            </a:r>
            <a:endParaRPr lang="pt-PT" sz="2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ângulo 1"/>
          <p:cNvSpPr/>
          <p:nvPr/>
        </p:nvSpPr>
        <p:spPr>
          <a:xfrm>
            <a:off x="3563888" y="548680"/>
            <a:ext cx="1452642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pt-PT" sz="4000" dirty="0" smtClean="0"/>
              <a:t>Nome</a:t>
            </a:r>
            <a:endParaRPr lang="pt-PT" sz="4000" dirty="0"/>
          </a:p>
        </p:txBody>
      </p:sp>
      <p:sp>
        <p:nvSpPr>
          <p:cNvPr id="3" name="CaixaDeTexto 2"/>
          <p:cNvSpPr txBox="1"/>
          <p:nvPr/>
        </p:nvSpPr>
        <p:spPr>
          <a:xfrm>
            <a:off x="611560" y="1628800"/>
            <a:ext cx="7704856" cy="29546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pt-PT" sz="2400" dirty="0" smtClean="0"/>
              <a:t>Palavra pertencente a uma </a:t>
            </a:r>
            <a:r>
              <a:rPr lang="pt-PT" sz="2400" b="1" dirty="0" smtClean="0">
                <a:solidFill>
                  <a:srgbClr val="00B050"/>
                </a:solidFill>
              </a:rPr>
              <a:t>classe aberta de palavras</a:t>
            </a:r>
            <a:r>
              <a:rPr lang="pt-PT" sz="2400" dirty="0" smtClean="0"/>
              <a:t>, que permite variação em </a:t>
            </a:r>
            <a:r>
              <a:rPr lang="pt-PT" sz="2400" b="1" dirty="0" smtClean="0">
                <a:solidFill>
                  <a:srgbClr val="C00000"/>
                </a:solidFill>
              </a:rPr>
              <a:t>género</a:t>
            </a:r>
            <a:r>
              <a:rPr lang="pt-PT" sz="2400" dirty="0" smtClean="0"/>
              <a:t> (1), em </a:t>
            </a:r>
            <a:r>
              <a:rPr lang="pt-PT" sz="2400" b="1" dirty="0" smtClean="0">
                <a:solidFill>
                  <a:srgbClr val="C00000"/>
                </a:solidFill>
              </a:rPr>
              <a:t>número</a:t>
            </a:r>
            <a:r>
              <a:rPr lang="pt-PT" sz="2400" dirty="0" smtClean="0"/>
              <a:t> (2) e, em alguns casos, em </a:t>
            </a:r>
            <a:r>
              <a:rPr lang="pt-PT" sz="2400" b="1" dirty="0" smtClean="0">
                <a:solidFill>
                  <a:srgbClr val="C00000"/>
                </a:solidFill>
              </a:rPr>
              <a:t>grau aumentativo </a:t>
            </a:r>
            <a:r>
              <a:rPr lang="pt-PT" sz="2400" dirty="0" smtClean="0"/>
              <a:t>e </a:t>
            </a:r>
            <a:r>
              <a:rPr lang="pt-PT" sz="2400" b="1" dirty="0" smtClean="0">
                <a:solidFill>
                  <a:srgbClr val="C00000"/>
                </a:solidFill>
              </a:rPr>
              <a:t>diminutivo</a:t>
            </a:r>
            <a:r>
              <a:rPr lang="pt-PT" sz="2400" dirty="0" smtClean="0"/>
              <a:t> (3). O nome é o </a:t>
            </a:r>
            <a:r>
              <a:rPr lang="pt-PT" sz="2400" b="1" dirty="0" smtClean="0">
                <a:solidFill>
                  <a:srgbClr val="0070C0"/>
                </a:solidFill>
              </a:rPr>
              <a:t>núcleo do grupo nominal </a:t>
            </a:r>
            <a:r>
              <a:rPr lang="pt-PT" sz="2400" dirty="0" smtClean="0"/>
              <a:t>(4), podendo co-ocorrer com </a:t>
            </a:r>
            <a:r>
              <a:rPr lang="pt-PT" sz="2400" b="1" dirty="0" smtClean="0">
                <a:solidFill>
                  <a:srgbClr val="00B050"/>
                </a:solidFill>
              </a:rPr>
              <a:t>determinantes</a:t>
            </a:r>
            <a:r>
              <a:rPr lang="pt-PT" sz="2400" dirty="0" smtClean="0"/>
              <a:t> ou </a:t>
            </a:r>
            <a:r>
              <a:rPr lang="pt-PT" sz="2400" b="1" dirty="0" smtClean="0">
                <a:solidFill>
                  <a:srgbClr val="00B050"/>
                </a:solidFill>
              </a:rPr>
              <a:t>quantificadores </a:t>
            </a:r>
            <a:r>
              <a:rPr lang="pt-PT" sz="2400" dirty="0" smtClean="0"/>
              <a:t>(5), que o antecedem. À semelhança do que acontece com os verbos, </a:t>
            </a:r>
            <a:r>
              <a:rPr lang="pt-PT" sz="2400" b="1" dirty="0" smtClean="0">
                <a:solidFill>
                  <a:schemeClr val="accent2">
                    <a:lumMod val="75000"/>
                  </a:schemeClr>
                </a:solidFill>
              </a:rPr>
              <a:t>alguns nomes podem seleccionar complementos </a:t>
            </a:r>
            <a:r>
              <a:rPr lang="pt-PT" sz="2400" dirty="0" smtClean="0"/>
              <a:t>(6).</a:t>
            </a:r>
          </a:p>
          <a:p>
            <a:endParaRPr lang="pt-PT" dirty="0"/>
          </a:p>
        </p:txBody>
      </p:sp>
      <p:sp>
        <p:nvSpPr>
          <p:cNvPr id="4" name="CaixaDeTexto 3"/>
          <p:cNvSpPr txBox="1"/>
          <p:nvPr/>
        </p:nvSpPr>
        <p:spPr>
          <a:xfrm>
            <a:off x="755576" y="4869160"/>
            <a:ext cx="7704856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2000" dirty="0" smtClean="0"/>
              <a:t>1. Pat</a:t>
            </a:r>
            <a:r>
              <a:rPr lang="pt-PT" sz="2200" b="1" dirty="0" smtClean="0">
                <a:solidFill>
                  <a:srgbClr val="C00000"/>
                </a:solidFill>
              </a:rPr>
              <a:t>o</a:t>
            </a:r>
            <a:r>
              <a:rPr lang="pt-PT" sz="2000" dirty="0" smtClean="0"/>
              <a:t>/pat</a:t>
            </a:r>
            <a:r>
              <a:rPr lang="pt-PT" sz="2200" b="1" dirty="0" smtClean="0">
                <a:solidFill>
                  <a:srgbClr val="C00000"/>
                </a:solidFill>
              </a:rPr>
              <a:t>a</a:t>
            </a:r>
            <a:r>
              <a:rPr lang="pt-PT" sz="2000" dirty="0" smtClean="0"/>
              <a:t>; 2. Pat</a:t>
            </a:r>
            <a:r>
              <a:rPr lang="pt-PT" sz="2200" b="1" dirty="0" smtClean="0">
                <a:solidFill>
                  <a:srgbClr val="C00000"/>
                </a:solidFill>
              </a:rPr>
              <a:t>os</a:t>
            </a:r>
            <a:r>
              <a:rPr lang="pt-PT" sz="2000" dirty="0" smtClean="0"/>
              <a:t>/pat</a:t>
            </a:r>
            <a:r>
              <a:rPr lang="pt-PT" sz="2200" b="1" dirty="0" smtClean="0">
                <a:solidFill>
                  <a:srgbClr val="C00000"/>
                </a:solidFill>
              </a:rPr>
              <a:t>as</a:t>
            </a:r>
            <a:r>
              <a:rPr lang="pt-PT" sz="2000" dirty="0" smtClean="0"/>
              <a:t>; 3. Cão/</a:t>
            </a:r>
            <a:r>
              <a:rPr lang="pt-PT" sz="2000" dirty="0" err="1" smtClean="0"/>
              <a:t>cão</a:t>
            </a:r>
            <a:r>
              <a:rPr lang="pt-PT" sz="2200" b="1" dirty="0" err="1" smtClean="0">
                <a:solidFill>
                  <a:srgbClr val="C00000"/>
                </a:solidFill>
              </a:rPr>
              <a:t>zarrão</a:t>
            </a:r>
            <a:r>
              <a:rPr lang="pt-PT" sz="2000" dirty="0" smtClean="0"/>
              <a:t>/cãoz</a:t>
            </a:r>
            <a:r>
              <a:rPr lang="pt-PT" sz="2200" b="1" dirty="0" smtClean="0">
                <a:solidFill>
                  <a:srgbClr val="C00000"/>
                </a:solidFill>
              </a:rPr>
              <a:t>inho</a:t>
            </a:r>
            <a:r>
              <a:rPr lang="pt-PT" sz="2000" dirty="0" smtClean="0"/>
              <a:t>; 4. O</a:t>
            </a:r>
            <a:r>
              <a:rPr lang="pt-PT" sz="2000" b="1" dirty="0" smtClean="0"/>
              <a:t> </a:t>
            </a:r>
            <a:r>
              <a:rPr lang="pt-PT" sz="2200" b="1" dirty="0" smtClean="0">
                <a:solidFill>
                  <a:srgbClr val="0070C0"/>
                </a:solidFill>
              </a:rPr>
              <a:t>cão</a:t>
            </a:r>
            <a:r>
              <a:rPr lang="pt-PT" sz="2000" b="1" dirty="0" smtClean="0"/>
              <a:t> </a:t>
            </a:r>
            <a:r>
              <a:rPr lang="pt-PT" sz="2000" dirty="0" smtClean="0"/>
              <a:t>gosta do homem; 5.1 </a:t>
            </a:r>
            <a:r>
              <a:rPr lang="pt-PT" sz="2200" b="1" dirty="0" smtClean="0">
                <a:solidFill>
                  <a:srgbClr val="00B050"/>
                </a:solidFill>
              </a:rPr>
              <a:t>Os livros </a:t>
            </a:r>
            <a:r>
              <a:rPr lang="pt-PT" sz="2000" dirty="0" smtClean="0"/>
              <a:t>estão na estante; 5.2 Comprei </a:t>
            </a:r>
            <a:r>
              <a:rPr lang="pt-PT" sz="2200" b="1" dirty="0" smtClean="0">
                <a:solidFill>
                  <a:srgbClr val="00B050"/>
                </a:solidFill>
              </a:rPr>
              <a:t>dois livros</a:t>
            </a:r>
            <a:r>
              <a:rPr lang="pt-PT" sz="2000" dirty="0" smtClean="0"/>
              <a:t>; 6. Este ano investi na </a:t>
            </a:r>
            <a:r>
              <a:rPr lang="pt-PT" sz="2200" b="1" dirty="0" smtClean="0"/>
              <a:t>aquisição </a:t>
            </a:r>
            <a:r>
              <a:rPr lang="pt-PT" sz="2200" b="1" dirty="0" smtClean="0">
                <a:solidFill>
                  <a:schemeClr val="accent2">
                    <a:lumMod val="50000"/>
                  </a:schemeClr>
                </a:solidFill>
              </a:rPr>
              <a:t>de livros</a:t>
            </a:r>
            <a:r>
              <a:rPr lang="pt-PT" sz="2000" dirty="0" smtClean="0"/>
              <a:t>.</a:t>
            </a:r>
            <a:endParaRPr lang="pt-PT" sz="20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ixaDeTexto 1"/>
          <p:cNvSpPr txBox="1"/>
          <p:nvPr/>
        </p:nvSpPr>
        <p:spPr>
          <a:xfrm>
            <a:off x="2843808" y="908720"/>
            <a:ext cx="29642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Classes do nome</a:t>
            </a:r>
            <a:endParaRPr lang="pt-PT" sz="3200" dirty="0"/>
          </a:p>
        </p:txBody>
      </p:sp>
      <p:sp>
        <p:nvSpPr>
          <p:cNvPr id="3" name="CaixaDeTexto 2"/>
          <p:cNvSpPr txBox="1"/>
          <p:nvPr/>
        </p:nvSpPr>
        <p:spPr>
          <a:xfrm>
            <a:off x="971600" y="1916832"/>
            <a:ext cx="27363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2800" dirty="0" smtClean="0"/>
              <a:t>Nome próprio</a:t>
            </a:r>
            <a:endParaRPr lang="pt-PT" sz="28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971600" y="2564904"/>
            <a:ext cx="7056784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pt-PT" sz="2400" dirty="0" smtClean="0"/>
              <a:t>Nome que designa um referente fixo e único num dado contexto discursivo, pelo que é completamente determinado (1), não admitindo complementos ou modificadores restritivos (2) ou variação em número (3). </a:t>
            </a:r>
            <a:endParaRPr lang="pt-PT" sz="2400" dirty="0"/>
          </a:p>
        </p:txBody>
      </p:sp>
      <p:sp>
        <p:nvSpPr>
          <p:cNvPr id="5" name="CaixaDeTexto 4"/>
          <p:cNvSpPr txBox="1"/>
          <p:nvPr/>
        </p:nvSpPr>
        <p:spPr>
          <a:xfrm>
            <a:off x="1043608" y="4653136"/>
            <a:ext cx="67687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dirty="0" smtClean="0"/>
              <a:t>1. O João estuda em Valongo.</a:t>
            </a:r>
            <a:endParaRPr lang="pt-PT" dirty="0"/>
          </a:p>
        </p:txBody>
      </p:sp>
      <p:sp>
        <p:nvSpPr>
          <p:cNvPr id="6" name="CaixaDeTexto 5"/>
          <p:cNvSpPr txBox="1"/>
          <p:nvPr/>
        </p:nvSpPr>
        <p:spPr>
          <a:xfrm>
            <a:off x="1043608" y="5085184"/>
            <a:ext cx="67687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dirty="0" smtClean="0"/>
              <a:t>1. O </a:t>
            </a:r>
            <a:r>
              <a:rPr lang="pt-PT" dirty="0" err="1" smtClean="0"/>
              <a:t>*João</a:t>
            </a:r>
            <a:r>
              <a:rPr lang="pt-PT" dirty="0" smtClean="0"/>
              <a:t> malandro chumbou o ano.</a:t>
            </a:r>
            <a:endParaRPr lang="pt-PT" dirty="0"/>
          </a:p>
        </p:txBody>
      </p:sp>
      <p:sp>
        <p:nvSpPr>
          <p:cNvPr id="7" name="CaixaDeTexto 6"/>
          <p:cNvSpPr txBox="1"/>
          <p:nvPr/>
        </p:nvSpPr>
        <p:spPr>
          <a:xfrm>
            <a:off x="1043608" y="5507940"/>
            <a:ext cx="67687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dirty="0" smtClean="0"/>
              <a:t>1. </a:t>
            </a:r>
            <a:r>
              <a:rPr lang="pt-PT" dirty="0" err="1" smtClean="0"/>
              <a:t>*As</a:t>
            </a:r>
            <a:r>
              <a:rPr lang="pt-PT" dirty="0" smtClean="0"/>
              <a:t> Matosinhos têm muitas praias..</a:t>
            </a:r>
            <a:endParaRPr lang="pt-P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ixaDeTexto 1"/>
          <p:cNvSpPr txBox="1"/>
          <p:nvPr/>
        </p:nvSpPr>
        <p:spPr>
          <a:xfrm>
            <a:off x="2843808" y="908720"/>
            <a:ext cx="29642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Classes do nome</a:t>
            </a:r>
            <a:endParaRPr lang="pt-PT" sz="3200" dirty="0"/>
          </a:p>
        </p:txBody>
      </p:sp>
      <p:sp>
        <p:nvSpPr>
          <p:cNvPr id="3" name="CaixaDeTexto 2"/>
          <p:cNvSpPr txBox="1"/>
          <p:nvPr/>
        </p:nvSpPr>
        <p:spPr>
          <a:xfrm>
            <a:off x="971600" y="1916832"/>
            <a:ext cx="27363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2800" dirty="0" smtClean="0"/>
              <a:t>Nome comum</a:t>
            </a:r>
            <a:endParaRPr lang="pt-PT" sz="28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899592" y="2564904"/>
            <a:ext cx="727280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pt-PT" sz="2400" dirty="0" smtClean="0"/>
              <a:t>Nome que não designa necessariamente um referente único, pelo que </a:t>
            </a:r>
            <a:r>
              <a:rPr lang="pt-PT" sz="2400" dirty="0" smtClean="0">
                <a:solidFill>
                  <a:srgbClr val="00B050"/>
                </a:solidFill>
              </a:rPr>
              <a:t>não é completamente determinado </a:t>
            </a:r>
            <a:r>
              <a:rPr lang="pt-PT" sz="2400" dirty="0" smtClean="0"/>
              <a:t>(1-2), </a:t>
            </a:r>
            <a:r>
              <a:rPr lang="pt-PT" sz="2400" dirty="0" smtClean="0">
                <a:solidFill>
                  <a:schemeClr val="accent1">
                    <a:lumMod val="50000"/>
                  </a:schemeClr>
                </a:solidFill>
              </a:rPr>
              <a:t>admitindo complementos ou modificadores restritivos </a:t>
            </a:r>
            <a:r>
              <a:rPr lang="pt-PT" sz="2400" dirty="0" smtClean="0"/>
              <a:t>(3-4) e </a:t>
            </a:r>
            <a:r>
              <a:rPr lang="pt-PT" sz="2400" dirty="0" smtClean="0">
                <a:solidFill>
                  <a:srgbClr val="FF0000"/>
                </a:solidFill>
              </a:rPr>
              <a:t>pluralização</a:t>
            </a:r>
            <a:r>
              <a:rPr lang="pt-PT" sz="2400" dirty="0" smtClean="0"/>
              <a:t> (5-6).</a:t>
            </a:r>
          </a:p>
          <a:p>
            <a:pPr algn="just"/>
            <a:endParaRPr lang="pt-PT" sz="2400" dirty="0"/>
          </a:p>
        </p:txBody>
      </p:sp>
      <p:sp>
        <p:nvSpPr>
          <p:cNvPr id="5" name="CaixaDeTexto 4"/>
          <p:cNvSpPr txBox="1"/>
          <p:nvPr/>
        </p:nvSpPr>
        <p:spPr>
          <a:xfrm>
            <a:off x="899592" y="4653136"/>
            <a:ext cx="7272808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pt-PT" sz="2000" dirty="0" smtClean="0">
                <a:solidFill>
                  <a:srgbClr val="00B050"/>
                </a:solidFill>
              </a:rPr>
              <a:t>1.Aquela aldeia é montanhosa</a:t>
            </a:r>
            <a:r>
              <a:rPr lang="pt-PT" sz="2000" dirty="0" smtClean="0"/>
              <a:t>; 2. </a:t>
            </a:r>
            <a:r>
              <a:rPr lang="pt-PT" sz="2000" dirty="0" smtClean="0">
                <a:solidFill>
                  <a:srgbClr val="00B050"/>
                </a:solidFill>
              </a:rPr>
              <a:t>A árvore vê-se daqui</a:t>
            </a:r>
            <a:r>
              <a:rPr lang="pt-PT" sz="2000" dirty="0" smtClean="0"/>
              <a:t>;</a:t>
            </a:r>
          </a:p>
          <a:p>
            <a:pPr algn="just"/>
            <a:r>
              <a:rPr lang="pt-PT" sz="2000" dirty="0" smtClean="0"/>
              <a:t>3. </a:t>
            </a:r>
            <a:r>
              <a:rPr lang="pt-PT" sz="2000" dirty="0" smtClean="0">
                <a:solidFill>
                  <a:srgbClr val="0070C0"/>
                </a:solidFill>
              </a:rPr>
              <a:t>A cidade que visitámos fica em França</a:t>
            </a:r>
            <a:r>
              <a:rPr lang="pt-PT" sz="2000" dirty="0" smtClean="0"/>
              <a:t>; 4. </a:t>
            </a:r>
            <a:r>
              <a:rPr lang="pt-PT" sz="2000" dirty="0" smtClean="0">
                <a:solidFill>
                  <a:srgbClr val="0070C0"/>
                </a:solidFill>
              </a:rPr>
              <a:t>O jovem talentoso conseguiu emprego.</a:t>
            </a:r>
          </a:p>
          <a:p>
            <a:pPr algn="just"/>
            <a:r>
              <a:rPr lang="pt-PT" sz="2000" dirty="0" smtClean="0"/>
              <a:t>5. </a:t>
            </a:r>
            <a:r>
              <a:rPr lang="pt-PT" sz="2000" dirty="0" smtClean="0">
                <a:solidFill>
                  <a:srgbClr val="FF0000"/>
                </a:solidFill>
              </a:rPr>
              <a:t>Aquelas aldeias são montanhosas</a:t>
            </a:r>
            <a:r>
              <a:rPr lang="pt-PT" sz="2000" dirty="0" smtClean="0"/>
              <a:t>; 6. </a:t>
            </a:r>
            <a:r>
              <a:rPr lang="pt-PT" sz="2000" dirty="0" smtClean="0">
                <a:solidFill>
                  <a:srgbClr val="FF0000"/>
                </a:solidFill>
              </a:rPr>
              <a:t>As árvores </a:t>
            </a:r>
            <a:r>
              <a:rPr lang="pt-PT" sz="2000" dirty="0" err="1" smtClean="0">
                <a:solidFill>
                  <a:srgbClr val="FF0000"/>
                </a:solidFill>
              </a:rPr>
              <a:t>veem-se</a:t>
            </a:r>
            <a:r>
              <a:rPr lang="pt-PT" sz="2000" dirty="0" smtClean="0">
                <a:solidFill>
                  <a:srgbClr val="FF0000"/>
                </a:solidFill>
              </a:rPr>
              <a:t> daqui</a:t>
            </a:r>
            <a:r>
              <a:rPr lang="pt-PT" sz="2000" dirty="0" smtClean="0"/>
              <a:t>.</a:t>
            </a:r>
            <a:endParaRPr lang="pt-PT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ixaDeTexto 1"/>
          <p:cNvSpPr txBox="1"/>
          <p:nvPr/>
        </p:nvSpPr>
        <p:spPr>
          <a:xfrm>
            <a:off x="971600" y="1916832"/>
            <a:ext cx="27363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2800" dirty="0" smtClean="0"/>
              <a:t>Nome contável</a:t>
            </a:r>
            <a:endParaRPr lang="pt-PT" sz="2800" dirty="0"/>
          </a:p>
        </p:txBody>
      </p:sp>
      <p:sp>
        <p:nvSpPr>
          <p:cNvPr id="3" name="CaixaDeTexto 2"/>
          <p:cNvSpPr txBox="1"/>
          <p:nvPr/>
        </p:nvSpPr>
        <p:spPr>
          <a:xfrm>
            <a:off x="2843808" y="908720"/>
            <a:ext cx="29642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Classes do nome</a:t>
            </a:r>
            <a:endParaRPr lang="pt-PT" sz="32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1043608" y="2780928"/>
            <a:ext cx="6984776" cy="17851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pt-PT" sz="2200" dirty="0" smtClean="0"/>
              <a:t>Nomes comuns que se aplicam a objectos ou referentes que podem ser </a:t>
            </a:r>
            <a:r>
              <a:rPr lang="pt-PT" sz="2200" b="1" dirty="0" smtClean="0">
                <a:solidFill>
                  <a:srgbClr val="187E55"/>
                </a:solidFill>
              </a:rPr>
              <a:t>diferenciados como partes singulares ou partes plurais de um conjunto </a:t>
            </a:r>
            <a:r>
              <a:rPr lang="pt-PT" sz="2200" dirty="0" smtClean="0"/>
              <a:t>(1). Assim, podem ocorrer em </a:t>
            </a:r>
            <a:r>
              <a:rPr lang="pt-PT" sz="2200" b="1" dirty="0" smtClean="0">
                <a:solidFill>
                  <a:srgbClr val="FF0000"/>
                </a:solidFill>
              </a:rPr>
              <a:t>construções de enumeração </a:t>
            </a:r>
            <a:r>
              <a:rPr lang="pt-PT" sz="2200" dirty="0" smtClean="0"/>
              <a:t>(2) e a forma de </a:t>
            </a:r>
            <a:r>
              <a:rPr lang="pt-PT" sz="2200" b="1" dirty="0" smtClean="0">
                <a:solidFill>
                  <a:srgbClr val="7030A0"/>
                </a:solidFill>
              </a:rPr>
              <a:t>plural marca uma oposição quantitativa</a:t>
            </a:r>
            <a:r>
              <a:rPr lang="pt-PT" sz="2200" b="1" dirty="0" smtClean="0">
                <a:solidFill>
                  <a:srgbClr val="187E55"/>
                </a:solidFill>
              </a:rPr>
              <a:t> </a:t>
            </a:r>
            <a:r>
              <a:rPr lang="pt-PT" sz="2200" dirty="0" smtClean="0"/>
              <a:t>(3).</a:t>
            </a:r>
            <a:endParaRPr lang="pt-PT" sz="2200" dirty="0"/>
          </a:p>
        </p:txBody>
      </p:sp>
      <p:sp>
        <p:nvSpPr>
          <p:cNvPr id="5" name="CaixaDeTexto 4"/>
          <p:cNvSpPr txBox="1"/>
          <p:nvPr/>
        </p:nvSpPr>
        <p:spPr>
          <a:xfrm>
            <a:off x="1115616" y="4869160"/>
            <a:ext cx="6912768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just">
              <a:buAutoNum type="arabicPeriod"/>
            </a:pPr>
            <a:r>
              <a:rPr lang="pt-PT" sz="2000" dirty="0" smtClean="0">
                <a:solidFill>
                  <a:srgbClr val="187E55"/>
                </a:solidFill>
              </a:rPr>
              <a:t>Na estante da esquerda encontram-se os livros mais pesados.</a:t>
            </a:r>
          </a:p>
          <a:p>
            <a:pPr marL="342900" indent="-342900" algn="just">
              <a:buAutoNum type="arabicPeriod"/>
            </a:pPr>
            <a:r>
              <a:rPr lang="pt-PT" sz="2000" dirty="0" smtClean="0">
                <a:solidFill>
                  <a:srgbClr val="FF0000"/>
                </a:solidFill>
              </a:rPr>
              <a:t>Nesta estante há duzentos livros, vinte em cada prateleira.</a:t>
            </a:r>
          </a:p>
          <a:p>
            <a:pPr marL="342900" indent="-342900" algn="just">
              <a:buAutoNum type="arabicPeriod"/>
            </a:pPr>
            <a:r>
              <a:rPr lang="pt-PT" sz="2000" dirty="0" smtClean="0">
                <a:solidFill>
                  <a:srgbClr val="7030A0"/>
                </a:solidFill>
              </a:rPr>
              <a:t>Um livro, dez livros, bastantes livros, poucos livros, muitos livros.</a:t>
            </a:r>
            <a:endParaRPr lang="pt-PT" sz="2000" dirty="0">
              <a:solidFill>
                <a:srgbClr val="7030A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ixaDeTexto 1"/>
          <p:cNvSpPr txBox="1"/>
          <p:nvPr/>
        </p:nvSpPr>
        <p:spPr>
          <a:xfrm>
            <a:off x="971600" y="1916832"/>
            <a:ext cx="36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2800" dirty="0" smtClean="0"/>
              <a:t>Nome  não contável</a:t>
            </a:r>
            <a:endParaRPr lang="pt-PT" sz="2800" dirty="0"/>
          </a:p>
        </p:txBody>
      </p:sp>
      <p:sp>
        <p:nvSpPr>
          <p:cNvPr id="3" name="CaixaDeTexto 2"/>
          <p:cNvSpPr txBox="1"/>
          <p:nvPr/>
        </p:nvSpPr>
        <p:spPr>
          <a:xfrm>
            <a:off x="2843808" y="908720"/>
            <a:ext cx="29642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Classes do nome</a:t>
            </a:r>
            <a:endParaRPr lang="pt-PT" sz="32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971600" y="2636912"/>
            <a:ext cx="7488832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pt-PT" sz="2200" dirty="0" smtClean="0"/>
              <a:t>Nomes comuns que se aplicam a conjuntos de objectos ou entidades em que não é possível distinguir partes singulares de partes plurais (1-3). Por esta razão, estes nomes </a:t>
            </a:r>
            <a:r>
              <a:rPr lang="pt-PT" sz="2200" b="1" dirty="0" smtClean="0">
                <a:solidFill>
                  <a:srgbClr val="7030A0"/>
                </a:solidFill>
              </a:rPr>
              <a:t>não ocorrem, tipicamente, em construções de enumeração </a:t>
            </a:r>
            <a:r>
              <a:rPr lang="pt-PT" sz="2200" dirty="0" smtClean="0"/>
              <a:t>(4) </a:t>
            </a:r>
            <a:r>
              <a:rPr lang="pt-PT" sz="2200" b="1" dirty="0" smtClean="0">
                <a:solidFill>
                  <a:srgbClr val="FF0000"/>
                </a:solidFill>
              </a:rPr>
              <a:t>nem co-ocorrem com alguns quantificadores e determinantes</a:t>
            </a:r>
            <a:r>
              <a:rPr lang="pt-PT" sz="2200" dirty="0" smtClean="0"/>
              <a:t> (5). </a:t>
            </a:r>
            <a:r>
              <a:rPr lang="pt-PT" sz="2200" b="1" dirty="0" smtClean="0">
                <a:solidFill>
                  <a:srgbClr val="187E55"/>
                </a:solidFill>
              </a:rPr>
              <a:t>As construções de plural dos nomes </a:t>
            </a:r>
            <a:r>
              <a:rPr lang="pt-PT" sz="2200" b="1" dirty="0" err="1" smtClean="0">
                <a:solidFill>
                  <a:srgbClr val="187E55"/>
                </a:solidFill>
              </a:rPr>
              <a:t>não-contáveis</a:t>
            </a:r>
            <a:r>
              <a:rPr lang="pt-PT" sz="2200" b="1" dirty="0" smtClean="0">
                <a:solidFill>
                  <a:srgbClr val="187E55"/>
                </a:solidFill>
              </a:rPr>
              <a:t> não designam uma oposição quantitativa, mas sim qualitativa</a:t>
            </a:r>
            <a:r>
              <a:rPr lang="pt-PT" sz="2200" dirty="0" smtClean="0"/>
              <a:t> (6), excepto quando se faz uma contagem relativa a contadores não explícitos (7).</a:t>
            </a:r>
            <a:endParaRPr lang="pt-PT" sz="22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ixaDeTexto 1"/>
          <p:cNvSpPr txBox="1"/>
          <p:nvPr/>
        </p:nvSpPr>
        <p:spPr>
          <a:xfrm>
            <a:off x="1043608" y="2708920"/>
            <a:ext cx="7200800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2200" dirty="0" smtClean="0"/>
              <a:t>1.O arroz cultiva-se nos campos alagados do Mondego.</a:t>
            </a:r>
          </a:p>
          <a:p>
            <a:r>
              <a:rPr lang="pt-PT" sz="2200" dirty="0" smtClean="0"/>
              <a:t>2. Comprei uma saborosa peça de carne.</a:t>
            </a:r>
          </a:p>
          <a:p>
            <a:r>
              <a:rPr lang="pt-PT" sz="2200" dirty="0" smtClean="0"/>
              <a:t>3. A educação está cada vez mais cara.</a:t>
            </a:r>
          </a:p>
          <a:p>
            <a:r>
              <a:rPr lang="pt-PT" sz="2200" dirty="0" smtClean="0"/>
              <a:t>4.*Uma educação, duas educações, três educações.</a:t>
            </a:r>
          </a:p>
          <a:p>
            <a:r>
              <a:rPr lang="pt-PT" sz="2200" dirty="0" smtClean="0"/>
              <a:t>5.*Certas bondades /várias educações / muitas gentilezas.</a:t>
            </a:r>
          </a:p>
          <a:p>
            <a:r>
              <a:rPr lang="pt-PT" sz="2200" dirty="0" smtClean="0"/>
              <a:t>6. Há vários/certos/muitos vinhos no mercado. (</a:t>
            </a:r>
            <a:r>
              <a:rPr lang="pt-PT" sz="2200" dirty="0" err="1" smtClean="0"/>
              <a:t>=existem</a:t>
            </a:r>
            <a:r>
              <a:rPr lang="pt-PT" sz="2200" dirty="0" smtClean="0"/>
              <a:t> vários/certos/muitos tipos ou qualidades de vinho no mercado).</a:t>
            </a:r>
          </a:p>
          <a:p>
            <a:r>
              <a:rPr lang="pt-PT" sz="2200" dirty="0" smtClean="0"/>
              <a:t>7. Comprei duas águas. (</a:t>
            </a:r>
            <a:r>
              <a:rPr lang="pt-PT" sz="2200" dirty="0" err="1" smtClean="0"/>
              <a:t>=comprei</a:t>
            </a:r>
            <a:r>
              <a:rPr lang="pt-PT" sz="2200" dirty="0" smtClean="0"/>
              <a:t> duas garrafas de água).</a:t>
            </a:r>
          </a:p>
        </p:txBody>
      </p:sp>
      <p:sp>
        <p:nvSpPr>
          <p:cNvPr id="3" name="CaixaDeTexto 2"/>
          <p:cNvSpPr txBox="1"/>
          <p:nvPr/>
        </p:nvSpPr>
        <p:spPr>
          <a:xfrm>
            <a:off x="971600" y="1916832"/>
            <a:ext cx="36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2800" dirty="0" smtClean="0"/>
              <a:t>Nome  não contável</a:t>
            </a:r>
            <a:endParaRPr lang="pt-PT" sz="28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2843808" y="908720"/>
            <a:ext cx="29642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Classes do nome</a:t>
            </a:r>
            <a:endParaRPr lang="pt-PT" sz="32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ixaDeTexto 2"/>
          <p:cNvSpPr txBox="1"/>
          <p:nvPr/>
        </p:nvSpPr>
        <p:spPr>
          <a:xfrm>
            <a:off x="2843808" y="908720"/>
            <a:ext cx="29642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Classes do nome</a:t>
            </a:r>
            <a:endParaRPr lang="pt-PT" sz="3200" dirty="0"/>
          </a:p>
        </p:txBody>
      </p:sp>
      <p:sp>
        <p:nvSpPr>
          <p:cNvPr id="4" name="CaixaDeTexto 3"/>
          <p:cNvSpPr txBox="1"/>
          <p:nvPr/>
        </p:nvSpPr>
        <p:spPr>
          <a:xfrm>
            <a:off x="971600" y="1916832"/>
            <a:ext cx="374441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2800" dirty="0" smtClean="0"/>
              <a:t>Nome comum </a:t>
            </a:r>
            <a:r>
              <a:rPr lang="pt-PT" sz="2800" dirty="0" err="1" smtClean="0"/>
              <a:t>coletivo</a:t>
            </a:r>
            <a:endParaRPr lang="pt-PT" sz="2800" dirty="0"/>
          </a:p>
        </p:txBody>
      </p:sp>
      <p:sp>
        <p:nvSpPr>
          <p:cNvPr id="6" name="CaixaDeTexto 5"/>
          <p:cNvSpPr txBox="1"/>
          <p:nvPr/>
        </p:nvSpPr>
        <p:spPr>
          <a:xfrm>
            <a:off x="899592" y="2708921"/>
            <a:ext cx="7488832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pt-PT" sz="2200" dirty="0" smtClean="0"/>
              <a:t>Nome que se aplica a um conjunto de objectos ou entidades do mesmo tipo (1). Há nomes colectivos contáveis (1), e nomes colectivos não contáveis (2), que não aceitam plural (2.1). Os nomes colectivos têm, em alguns contextos, um comportamento semelhante a plurais, como na combinação com predicados colectivos (3).</a:t>
            </a:r>
          </a:p>
          <a:p>
            <a:endParaRPr lang="pt-PT" dirty="0"/>
          </a:p>
        </p:txBody>
      </p:sp>
      <p:sp>
        <p:nvSpPr>
          <p:cNvPr id="9" name="CaixaDeTexto 8"/>
          <p:cNvSpPr txBox="1"/>
          <p:nvPr/>
        </p:nvSpPr>
        <p:spPr>
          <a:xfrm>
            <a:off x="1043608" y="5085184"/>
            <a:ext cx="727280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sz="2000" dirty="0" smtClean="0"/>
              <a:t>1. rebanho; alcateia; exército. 2. fauna; flora. 2.1 </a:t>
            </a:r>
            <a:r>
              <a:rPr lang="pt-PT" sz="2000" dirty="0" err="1" smtClean="0"/>
              <a:t>*faunas</a:t>
            </a:r>
            <a:r>
              <a:rPr lang="pt-PT" sz="2000" dirty="0" smtClean="0"/>
              <a:t>; </a:t>
            </a:r>
            <a:r>
              <a:rPr lang="pt-PT" sz="2000" dirty="0" err="1" smtClean="0"/>
              <a:t>*floras</a:t>
            </a:r>
            <a:r>
              <a:rPr lang="pt-PT" sz="2000" dirty="0" smtClean="0"/>
              <a:t>. 3. O rebanho reuniu-se. </a:t>
            </a:r>
            <a:endParaRPr lang="pt-PT" sz="20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ixaDeTexto 1"/>
          <p:cNvSpPr txBox="1"/>
          <p:nvPr/>
        </p:nvSpPr>
        <p:spPr>
          <a:xfrm>
            <a:off x="2843808" y="908720"/>
            <a:ext cx="29642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3200" dirty="0" smtClean="0"/>
              <a:t>Classes do nome</a:t>
            </a:r>
            <a:endParaRPr lang="pt-PT" sz="3200" dirty="0"/>
          </a:p>
        </p:txBody>
      </p:sp>
      <p:graphicFrame>
        <p:nvGraphicFramePr>
          <p:cNvPr id="9" name="Tabela 8"/>
          <p:cNvGraphicFramePr>
            <a:graphicFrameLocks noGrp="1"/>
          </p:cNvGraphicFramePr>
          <p:nvPr/>
        </p:nvGraphicFramePr>
        <p:xfrm>
          <a:off x="683568" y="1844824"/>
          <a:ext cx="7776863" cy="3428335"/>
        </p:xfrm>
        <a:graphic>
          <a:graphicData uri="http://schemas.openxmlformats.org/drawingml/2006/table">
            <a:tbl>
              <a:tblPr>
                <a:tableStyleId>{35758FB7-9AC5-4552-8A53-C91805E547FA}</a:tableStyleId>
              </a:tblPr>
              <a:tblGrid>
                <a:gridCol w="1440160"/>
                <a:gridCol w="1580110"/>
                <a:gridCol w="1631412"/>
                <a:gridCol w="1630446"/>
                <a:gridCol w="1494735"/>
              </a:tblGrid>
              <a:tr h="96286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Nome próprio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Nome comum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 hMerge="1">
                  <a:txBody>
                    <a:bodyPr/>
                    <a:lstStyle/>
                    <a:p>
                      <a:endParaRPr lang="pt-PT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Nome comum </a:t>
                      </a:r>
                      <a:r>
                        <a:rPr lang="pt-PT" sz="2000" dirty="0" err="1"/>
                        <a:t>coletivo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 hMerge="1">
                  <a:txBody>
                    <a:bodyPr/>
                    <a:lstStyle/>
                    <a:p>
                      <a:endParaRPr lang="pt-PT"/>
                    </a:p>
                  </a:txBody>
                  <a:tcPr/>
                </a:tc>
              </a:tr>
              <a:tr h="54930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pt-PT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 smtClean="0"/>
                        <a:t>Contável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 smtClean="0"/>
                        <a:t>Não </a:t>
                      </a:r>
                      <a:r>
                        <a:rPr lang="pt-PT" sz="2000" dirty="0"/>
                        <a:t>contável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 smtClean="0"/>
                        <a:t>Contável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 smtClean="0"/>
                        <a:t>Não </a:t>
                      </a:r>
                      <a:r>
                        <a:rPr lang="pt-PT" sz="2000" dirty="0"/>
                        <a:t>contável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4063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Algarve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casa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bondade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enxame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fauna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5695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Matosinhos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livro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arroz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alcateia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flora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8143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 dirty="0"/>
                        <a:t>João </a:t>
                      </a: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/>
                        <a:t>janeiro</a:t>
                      </a:r>
                      <a:endParaRPr lang="pt-PT" sz="2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/>
                        <a:t>paciência</a:t>
                      </a:r>
                      <a:endParaRPr lang="pt-PT" sz="2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/>
                        <a:t>frota</a:t>
                      </a:r>
                      <a:endParaRPr lang="pt-PT" sz="2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8541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pt-PT" sz="2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/>
                        <a:t>verão</a:t>
                      </a:r>
                      <a:endParaRPr lang="pt-PT" sz="2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/>
                        <a:t>farinha</a:t>
                      </a:r>
                      <a:endParaRPr lang="pt-PT" sz="2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pt-PT" sz="2000"/>
                        <a:t>matilha</a:t>
                      </a:r>
                      <a:endParaRPr lang="pt-PT" sz="2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pt-PT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uxo">
  <a:themeElements>
    <a:clrScheme name="Fluxo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uxo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uxo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997</TotalTime>
  <Words>1195</Words>
  <Application>Microsoft Office PowerPoint</Application>
  <PresentationFormat>Apresentação no Ecrã (4:3)</PresentationFormat>
  <Paragraphs>96</Paragraphs>
  <Slides>14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dos diapositivos</vt:lpstr>
      </vt:variant>
      <vt:variant>
        <vt:i4>14</vt:i4>
      </vt:variant>
    </vt:vector>
  </HeadingPairs>
  <TitlesOfParts>
    <vt:vector size="15" baseType="lpstr">
      <vt:lpstr>Fluxo</vt:lpstr>
      <vt:lpstr>O nome</vt:lpstr>
      <vt:lpstr>Diapositivo 2</vt:lpstr>
      <vt:lpstr>Diapositivo 3</vt:lpstr>
      <vt:lpstr>Diapositivo 4</vt:lpstr>
      <vt:lpstr>Diapositivo 5</vt:lpstr>
      <vt:lpstr>Diapositivo 6</vt:lpstr>
      <vt:lpstr>Diapositivo 7</vt:lpstr>
      <vt:lpstr>Diapositivo 8</vt:lpstr>
      <vt:lpstr>Diapositivo 9</vt:lpstr>
      <vt:lpstr>Diapositivo 10</vt:lpstr>
      <vt:lpstr>Diapositivo 11</vt:lpstr>
      <vt:lpstr>Diapositivo 12</vt:lpstr>
      <vt:lpstr>Diapositivo 13</vt:lpstr>
      <vt:lpstr>Diapositivo 14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 nome</dc:title>
  <dc:creator>Aluno</dc:creator>
  <cp:lastModifiedBy>-</cp:lastModifiedBy>
  <cp:revision>19</cp:revision>
  <dcterms:created xsi:type="dcterms:W3CDTF">2011-10-12T09:53:42Z</dcterms:created>
  <dcterms:modified xsi:type="dcterms:W3CDTF">2012-01-26T10:28:07Z</dcterms:modified>
</cp:coreProperties>
</file>

<file path=docProps/thumbnail.jpeg>
</file>