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92005C-14BF-4E19-8511-8B0716D2A158}" type="datetimeFigureOut">
              <a:rPr lang="pt-PT" smtClean="0"/>
              <a:pPr/>
              <a:t>26-01-2012</a:t>
            </a:fld>
            <a:endParaRPr lang="pt-PT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3A5B19-E142-48A8-93EB-0CCA4AFF5171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O </a:t>
            </a:r>
            <a:r>
              <a:rPr lang="pt-PT" dirty="0" err="1" smtClean="0"/>
              <a:t>adjetivo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pt-PT" dirty="0" smtClean="0"/>
          </a:p>
          <a:p>
            <a:r>
              <a:rPr lang="pt-PT" dirty="0" smtClean="0"/>
              <a:t>Classes e flexão</a:t>
            </a:r>
          </a:p>
          <a:p>
            <a:endParaRPr lang="pt-PT" dirty="0" smtClean="0"/>
          </a:p>
        </p:txBody>
      </p:sp>
      <p:sp>
        <p:nvSpPr>
          <p:cNvPr id="5" name="Rectângulo 4"/>
          <p:cNvSpPr/>
          <p:nvPr/>
        </p:nvSpPr>
        <p:spPr>
          <a:xfrm>
            <a:off x="6804248" y="4509120"/>
            <a:ext cx="1495987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pt-P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Manuel Vieira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539552" y="1916832"/>
          <a:ext cx="7693921" cy="3744412"/>
        </p:xfrm>
        <a:graphic>
          <a:graphicData uri="http://schemas.openxmlformats.org/drawingml/2006/table">
            <a:tbl>
              <a:tblPr/>
              <a:tblGrid>
                <a:gridCol w="1972543"/>
                <a:gridCol w="1776292"/>
                <a:gridCol w="1972543"/>
                <a:gridCol w="1972543"/>
              </a:tblGrid>
              <a:tr h="4160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Calibri"/>
                          <a:cs typeface="Times New Roman"/>
                        </a:rPr>
                        <a:t>Grau normal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Grau comparativo de superioridade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Grau superlativo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832090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Absoluto sintético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Relativo de superioridade</a:t>
                      </a:r>
                    </a:p>
                  </a:txBody>
                  <a:tcPr marL="98581" marR="9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Bom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Melhor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Ótimo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O melhor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Mau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Pior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Péssimo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O pior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Grande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Maior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Máximo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O maior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Pequeno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Menor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Mínimo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O menor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Alto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Superior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Supremo, sumo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>
                          <a:latin typeface="Calibri"/>
                          <a:ea typeface="Calibri"/>
                          <a:cs typeface="Times New Roman"/>
                        </a:rPr>
                        <a:t>O superior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Calibri"/>
                          <a:cs typeface="Times New Roman"/>
                        </a:rPr>
                        <a:t>baixo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Calibri"/>
                          <a:cs typeface="Times New Roman"/>
                        </a:rPr>
                        <a:t>Inferior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Calibri"/>
                          <a:cs typeface="Times New Roman"/>
                        </a:rPr>
                        <a:t>Ínfimo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dirty="0">
                          <a:latin typeface="Calibri"/>
                          <a:ea typeface="Calibri"/>
                          <a:cs typeface="Times New Roman"/>
                        </a:rPr>
                        <a:t>O inferior</a:t>
                      </a:r>
                    </a:p>
                  </a:txBody>
                  <a:tcPr marL="98581" marR="9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1979712" y="908720"/>
            <a:ext cx="5162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/>
              <a:t>Casos particulares de comparativo e superlativo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419872" y="620688"/>
            <a:ext cx="1430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Aplicar 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755576" y="1412776"/>
            <a:ext cx="6700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pt-PT" sz="2000" dirty="0" smtClean="0"/>
              <a:t>Identifica o </a:t>
            </a:r>
            <a:r>
              <a:rPr lang="pt-PT" sz="2000" dirty="0" err="1" smtClean="0"/>
              <a:t>adjetivo</a:t>
            </a:r>
            <a:r>
              <a:rPr lang="pt-PT" sz="2000" dirty="0" smtClean="0"/>
              <a:t> qualificativo nas frases seguintes:</a:t>
            </a:r>
            <a:r>
              <a:rPr lang="pt-PT" dirty="0"/>
              <a:t>	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971600" y="2132856"/>
            <a:ext cx="561278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2000" dirty="0">
                <a:solidFill>
                  <a:prstClr val="black"/>
                </a:solidFill>
              </a:rPr>
              <a:t>O Pedro tem uma amiga americana.</a:t>
            </a:r>
            <a:endParaRPr lang="pt-PT" dirty="0"/>
          </a:p>
        </p:txBody>
      </p:sp>
      <p:sp>
        <p:nvSpPr>
          <p:cNvPr id="5" name="Rectângulo 4"/>
          <p:cNvSpPr/>
          <p:nvPr/>
        </p:nvSpPr>
        <p:spPr>
          <a:xfrm>
            <a:off x="899592" y="3068960"/>
            <a:ext cx="568863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2000" dirty="0">
                <a:solidFill>
                  <a:prstClr val="black"/>
                </a:solidFill>
              </a:rPr>
              <a:t>Mandei reparar uns móveis velhos.</a:t>
            </a:r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899592" y="3933056"/>
            <a:ext cx="568863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2000" dirty="0">
                <a:solidFill>
                  <a:prstClr val="black"/>
                </a:solidFill>
              </a:rPr>
              <a:t>O Fernando foi o primeiro atleta a cortar a meta.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3059832" y="5085184"/>
            <a:ext cx="1123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/>
              <a:t>Resposta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4211960" y="4941168"/>
            <a:ext cx="1425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 smtClean="0"/>
              <a:t>velhos</a:t>
            </a:r>
            <a:endParaRPr lang="pt-PT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419872" y="620688"/>
            <a:ext cx="1430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Aplicar 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11560" y="1412776"/>
            <a:ext cx="777686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2. Nas séries seguintes, encontra, pelo menos, (1) um </a:t>
            </a:r>
            <a:r>
              <a:rPr lang="pt-PT" sz="2000" b="1" dirty="0" err="1" smtClean="0">
                <a:solidFill>
                  <a:srgbClr val="0070C0"/>
                </a:solidFill>
              </a:rPr>
              <a:t>adjetivo</a:t>
            </a:r>
            <a:r>
              <a:rPr lang="pt-PT" sz="2000" b="1" dirty="0" smtClean="0">
                <a:solidFill>
                  <a:srgbClr val="0070C0"/>
                </a:solidFill>
              </a:rPr>
              <a:t> relacional</a:t>
            </a:r>
            <a:r>
              <a:rPr lang="pt-PT" sz="2000" dirty="0" smtClean="0"/>
              <a:t>, (2) um </a:t>
            </a:r>
            <a:r>
              <a:rPr lang="pt-PT" sz="2000" b="1" dirty="0" err="1" smtClean="0">
                <a:solidFill>
                  <a:schemeClr val="accent6">
                    <a:lumMod val="75000"/>
                  </a:schemeClr>
                </a:solidFill>
              </a:rPr>
              <a:t>adjetivo</a:t>
            </a:r>
            <a:r>
              <a:rPr lang="pt-PT" sz="2000" b="1" dirty="0" smtClean="0">
                <a:solidFill>
                  <a:schemeClr val="accent6">
                    <a:lumMod val="75000"/>
                  </a:schemeClr>
                </a:solidFill>
              </a:rPr>
              <a:t> numeral multiplicativo</a:t>
            </a:r>
            <a:r>
              <a:rPr lang="pt-PT" sz="2000" dirty="0" smtClean="0"/>
              <a:t>, (3) um </a:t>
            </a:r>
            <a:r>
              <a:rPr lang="pt-PT" sz="2000" b="1" dirty="0" err="1" smtClean="0">
                <a:solidFill>
                  <a:schemeClr val="accent3">
                    <a:lumMod val="75000"/>
                  </a:schemeClr>
                </a:solidFill>
              </a:rPr>
              <a:t>adjetivo</a:t>
            </a:r>
            <a:r>
              <a:rPr lang="pt-PT" sz="2000" b="1" dirty="0" smtClean="0">
                <a:solidFill>
                  <a:schemeClr val="accent3">
                    <a:lumMod val="75000"/>
                  </a:schemeClr>
                </a:solidFill>
              </a:rPr>
              <a:t> numeral </a:t>
            </a:r>
            <a:r>
              <a:rPr lang="pt-PT" sz="2000" dirty="0" err="1" smtClean="0">
                <a:solidFill>
                  <a:schemeClr val="accent3">
                    <a:lumMod val="75000"/>
                  </a:schemeClr>
                </a:solidFill>
              </a:rPr>
              <a:t>fracionário</a:t>
            </a:r>
            <a:r>
              <a:rPr lang="pt-PT" sz="2000" dirty="0" smtClean="0"/>
              <a:t> e (4) um </a:t>
            </a:r>
            <a:r>
              <a:rPr lang="pt-PT" sz="2000" b="1" dirty="0" err="1" smtClean="0">
                <a:solidFill>
                  <a:srgbClr val="00B0F0"/>
                </a:solidFill>
              </a:rPr>
              <a:t>adjetivo</a:t>
            </a:r>
            <a:r>
              <a:rPr lang="pt-PT" sz="2000" b="1" dirty="0" smtClean="0">
                <a:solidFill>
                  <a:srgbClr val="00B0F0"/>
                </a:solidFill>
              </a:rPr>
              <a:t> qualificativo</a:t>
            </a:r>
            <a:r>
              <a:rPr lang="pt-PT" sz="2000" dirty="0" smtClean="0"/>
              <a:t>.</a:t>
            </a:r>
            <a:endParaRPr lang="pt-PT" sz="2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899592" y="2780928"/>
            <a:ext cx="619268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Série A compadre / longe / perto / bonito / certeza</a:t>
            </a:r>
            <a:endParaRPr lang="pt-PT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899592" y="3316922"/>
            <a:ext cx="619268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Série B verde / livro / cantar / o triplo / quantidade</a:t>
            </a:r>
            <a:endParaRPr lang="pt-PT" sz="20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899592" y="3892986"/>
            <a:ext cx="619268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Série C metade / cântico / devagar / sobre/ alentejano</a:t>
            </a:r>
            <a:endParaRPr lang="pt-PT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899592" y="4469050"/>
            <a:ext cx="619268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Série D tudo/ quase/ mundial/ sobre/ muito / confuso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899592" y="5477162"/>
            <a:ext cx="1249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/>
              <a:t>Resposta: </a:t>
            </a:r>
            <a:endParaRPr lang="pt-PT" sz="2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2195736" y="5477162"/>
            <a:ext cx="158417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b="1" dirty="0" smtClean="0"/>
              <a:t>(1) </a:t>
            </a:r>
            <a:r>
              <a:rPr lang="pt-PT" sz="2000" b="1" dirty="0" smtClean="0">
                <a:solidFill>
                  <a:srgbClr val="0070C0"/>
                </a:solidFill>
              </a:rPr>
              <a:t>mundial</a:t>
            </a:r>
            <a:endParaRPr lang="pt-PT" sz="2000" b="1" dirty="0">
              <a:solidFill>
                <a:srgbClr val="0070C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851920" y="5477162"/>
            <a:ext cx="1452387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b="1" dirty="0" smtClean="0"/>
              <a:t>(2) </a:t>
            </a:r>
            <a:r>
              <a:rPr lang="pt-PT" sz="2000" b="1" dirty="0" smtClean="0">
                <a:solidFill>
                  <a:schemeClr val="accent6">
                    <a:lumMod val="75000"/>
                  </a:schemeClr>
                </a:solidFill>
              </a:rPr>
              <a:t>o triplo</a:t>
            </a:r>
            <a:endParaRPr lang="pt-PT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5436096" y="5477162"/>
            <a:ext cx="1512168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(3) </a:t>
            </a:r>
            <a:r>
              <a:rPr lang="pt-PT" sz="2000" b="1" dirty="0" smtClean="0">
                <a:solidFill>
                  <a:schemeClr val="accent3">
                    <a:lumMod val="75000"/>
                  </a:schemeClr>
                </a:solidFill>
              </a:rPr>
              <a:t>metade</a:t>
            </a:r>
            <a:endParaRPr lang="pt-PT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7018562" y="5477162"/>
            <a:ext cx="1585886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(4) </a:t>
            </a:r>
            <a:r>
              <a:rPr lang="pt-PT" sz="2000" b="1" dirty="0" smtClean="0">
                <a:solidFill>
                  <a:srgbClr val="00B0F0"/>
                </a:solidFill>
              </a:rPr>
              <a:t>confuso</a:t>
            </a:r>
            <a:endParaRPr lang="pt-PT" sz="2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491880" y="692696"/>
            <a:ext cx="1893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O </a:t>
            </a:r>
            <a:r>
              <a:rPr lang="pt-PT" sz="3200" dirty="0" err="1" smtClean="0"/>
              <a:t>adjetivo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971600" y="1733907"/>
            <a:ext cx="741682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sz="2400" dirty="0" smtClean="0"/>
              <a:t>O </a:t>
            </a:r>
            <a:r>
              <a:rPr lang="pt-PT" sz="2400" dirty="0" err="1" smtClean="0"/>
              <a:t>adjetivo</a:t>
            </a:r>
            <a:r>
              <a:rPr lang="pt-PT" sz="2400" dirty="0" smtClean="0"/>
              <a:t> pertence a uma </a:t>
            </a:r>
            <a:r>
              <a:rPr lang="pt-PT" sz="2400" b="1" dirty="0" smtClean="0">
                <a:solidFill>
                  <a:srgbClr val="C00000"/>
                </a:solidFill>
              </a:rPr>
              <a:t>classe aberta de palavras </a:t>
            </a:r>
            <a:r>
              <a:rPr lang="pt-PT" sz="2400" dirty="0" smtClean="0"/>
              <a:t>que, em geral, varia em </a:t>
            </a:r>
            <a:r>
              <a:rPr lang="pt-PT" sz="2400" b="1" dirty="0" smtClean="0">
                <a:solidFill>
                  <a:srgbClr val="00B050"/>
                </a:solidFill>
              </a:rPr>
              <a:t>género</a:t>
            </a:r>
            <a:r>
              <a:rPr lang="pt-PT" sz="2400" dirty="0" smtClean="0"/>
              <a:t>, </a:t>
            </a:r>
            <a:r>
              <a:rPr lang="pt-PT" sz="2400" b="1" dirty="0" smtClean="0">
                <a:solidFill>
                  <a:srgbClr val="0070C0"/>
                </a:solidFill>
              </a:rPr>
              <a:t>número</a:t>
            </a:r>
            <a:r>
              <a:rPr lang="pt-PT" sz="2400" dirty="0" smtClean="0"/>
              <a:t> e </a:t>
            </a:r>
            <a:r>
              <a:rPr lang="pt-PT" sz="2400" b="1" dirty="0" smtClean="0">
                <a:solidFill>
                  <a:srgbClr val="7030A0"/>
                </a:solidFill>
              </a:rPr>
              <a:t>grau</a:t>
            </a:r>
            <a:r>
              <a:rPr lang="pt-PT" sz="2400" dirty="0" smtClean="0"/>
              <a:t>.</a:t>
            </a:r>
          </a:p>
        </p:txBody>
      </p:sp>
      <p:sp>
        <p:nvSpPr>
          <p:cNvPr id="4" name="Rectângulo 3"/>
          <p:cNvSpPr/>
          <p:nvPr/>
        </p:nvSpPr>
        <p:spPr>
          <a:xfrm>
            <a:off x="971600" y="2867452"/>
            <a:ext cx="7416824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pt-PT" sz="2400" dirty="0" smtClean="0"/>
              <a:t>O </a:t>
            </a:r>
            <a:r>
              <a:rPr lang="pt-PT" sz="2400" dirty="0" err="1" smtClean="0"/>
              <a:t>adjetivo</a:t>
            </a:r>
            <a:r>
              <a:rPr lang="pt-PT" sz="2400" dirty="0" smtClean="0"/>
              <a:t> é o núcleo de um </a:t>
            </a:r>
            <a:r>
              <a:rPr lang="pt-PT" sz="2400" b="1" dirty="0" smtClean="0"/>
              <a:t>grupo </a:t>
            </a:r>
            <a:r>
              <a:rPr lang="pt-PT" sz="2400" b="1" dirty="0" err="1" smtClean="0"/>
              <a:t>adjetival</a:t>
            </a:r>
            <a:r>
              <a:rPr lang="pt-PT" sz="2400" b="1" dirty="0" smtClean="0"/>
              <a:t> </a:t>
            </a:r>
            <a:r>
              <a:rPr lang="pt-PT" sz="2400" dirty="0" smtClean="0"/>
              <a:t>(1) e pode ser precedido por advérbios de quantidade e grau (2) e </a:t>
            </a:r>
            <a:r>
              <a:rPr lang="pt-PT" sz="2400" dirty="0" err="1" smtClean="0"/>
              <a:t>selecionar</a:t>
            </a:r>
            <a:r>
              <a:rPr lang="pt-PT" sz="2400" dirty="0" smtClean="0"/>
              <a:t> </a:t>
            </a:r>
            <a:r>
              <a:rPr lang="pt-PT" sz="2400" b="1" dirty="0" smtClean="0"/>
              <a:t>grupos preposicionais </a:t>
            </a:r>
            <a:r>
              <a:rPr lang="pt-PT" sz="2400" dirty="0" smtClean="0"/>
              <a:t>(3) e </a:t>
            </a:r>
            <a:r>
              <a:rPr lang="pt-PT" sz="2400" b="1" dirty="0" smtClean="0"/>
              <a:t>orações</a:t>
            </a:r>
            <a:r>
              <a:rPr lang="pt-PT" sz="2400" dirty="0" smtClean="0"/>
              <a:t> como seus complementos (4).</a:t>
            </a:r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971600" y="4653136"/>
            <a:ext cx="7128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2000" dirty="0" smtClean="0"/>
              <a:t>1. Os alunos </a:t>
            </a:r>
            <a:r>
              <a:rPr lang="pt-PT" sz="2000" b="1" dirty="0" smtClean="0"/>
              <a:t>estudiosos</a:t>
            </a:r>
            <a:r>
              <a:rPr lang="pt-PT" sz="2000" dirty="0" smtClean="0"/>
              <a:t> obtêm boas notas. 2. É uma pessoa </a:t>
            </a:r>
            <a:r>
              <a:rPr lang="pt-PT" sz="2000" b="1" dirty="0" smtClean="0"/>
              <a:t>excessivamente</a:t>
            </a:r>
            <a:r>
              <a:rPr lang="pt-PT" sz="2000" dirty="0" smtClean="0"/>
              <a:t> zelosa. 3. Ele é amigo </a:t>
            </a:r>
            <a:r>
              <a:rPr lang="pt-PT" sz="2000" b="1" dirty="0" smtClean="0"/>
              <a:t>dos pais</a:t>
            </a:r>
            <a:r>
              <a:rPr lang="pt-PT" sz="2000" dirty="0" smtClean="0"/>
              <a:t>. 4. Ele está cansado </a:t>
            </a:r>
            <a:r>
              <a:rPr lang="pt-PT" sz="2000" b="1" dirty="0" smtClean="0"/>
              <a:t>de trabalhar.</a:t>
            </a:r>
            <a:endParaRPr lang="pt-PT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491880" y="1052736"/>
            <a:ext cx="1893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O </a:t>
            </a:r>
            <a:r>
              <a:rPr lang="pt-PT" sz="3200" dirty="0" err="1" smtClean="0"/>
              <a:t>adjetivo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547664" y="2420888"/>
            <a:ext cx="453650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800" dirty="0" smtClean="0"/>
              <a:t>Classes do </a:t>
            </a:r>
            <a:r>
              <a:rPr lang="pt-PT" sz="2800" dirty="0" err="1" smtClean="0"/>
              <a:t>adjetivo</a:t>
            </a:r>
            <a:r>
              <a:rPr lang="pt-PT" sz="2800" dirty="0" smtClean="0"/>
              <a:t>:</a:t>
            </a:r>
            <a:endParaRPr lang="pt-PT" sz="2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547664" y="3140968"/>
            <a:ext cx="4536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err="1" smtClean="0"/>
              <a:t>Adjetivo</a:t>
            </a:r>
            <a:r>
              <a:rPr lang="pt-PT" sz="2800" dirty="0" smtClean="0"/>
              <a:t> qualificativo</a:t>
            </a:r>
          </a:p>
          <a:p>
            <a:endParaRPr lang="pt-PT" sz="2800" dirty="0" smtClean="0"/>
          </a:p>
          <a:p>
            <a:r>
              <a:rPr lang="pt-PT" sz="2800" dirty="0" err="1" smtClean="0"/>
              <a:t>Adjetivo</a:t>
            </a:r>
            <a:r>
              <a:rPr lang="pt-PT" sz="2800" dirty="0" smtClean="0"/>
              <a:t> numeral</a:t>
            </a:r>
          </a:p>
          <a:p>
            <a:endParaRPr lang="pt-PT" sz="2800" dirty="0" smtClean="0"/>
          </a:p>
          <a:p>
            <a:r>
              <a:rPr lang="pt-PT" sz="2800" dirty="0" err="1" smtClean="0"/>
              <a:t>Adjetivo</a:t>
            </a:r>
            <a:r>
              <a:rPr lang="pt-PT" sz="2800" dirty="0" smtClean="0"/>
              <a:t> relacional</a:t>
            </a:r>
            <a:endParaRPr lang="pt-P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843808" y="620688"/>
            <a:ext cx="3343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</a:t>
            </a:r>
            <a:r>
              <a:rPr lang="pt-PT" sz="3200" dirty="0" err="1" smtClean="0"/>
              <a:t>adjetivo</a:t>
            </a:r>
            <a:endParaRPr lang="pt-PT" sz="32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79512" y="3573016"/>
            <a:ext cx="1819409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Qualificativo </a:t>
            </a:r>
            <a:endParaRPr lang="pt-PT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2555776" y="1877923"/>
            <a:ext cx="6120680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Exprime uma qualidade; atribui uma qualidade ao nome.</a:t>
            </a:r>
            <a:endParaRPr lang="pt-PT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55776" y="3573016"/>
            <a:ext cx="612068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Aparece normalmente depois do nome.</a:t>
            </a:r>
            <a:endParaRPr lang="pt-PT" sz="24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2555776" y="4797152"/>
            <a:ext cx="6120680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Alguns </a:t>
            </a:r>
            <a:r>
              <a:rPr lang="pt-PT" sz="2400" dirty="0" err="1" smtClean="0"/>
              <a:t>adjetivos</a:t>
            </a:r>
            <a:r>
              <a:rPr lang="pt-PT" sz="2400" dirty="0" smtClean="0"/>
              <a:t> qualificativos aparecem obrigatoriamente após o nome.</a:t>
            </a:r>
            <a:endParaRPr lang="pt-PT" sz="2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3707904" y="2852936"/>
            <a:ext cx="3266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Este é um </a:t>
            </a:r>
            <a:r>
              <a:rPr lang="pt-PT" b="1" dirty="0" smtClean="0"/>
              <a:t>livro</a:t>
            </a:r>
            <a:r>
              <a:rPr lang="pt-PT" dirty="0" smtClean="0"/>
              <a:t> </a:t>
            </a:r>
            <a:r>
              <a:rPr lang="pt-PT" sz="2400" b="1" dirty="0" smtClean="0">
                <a:solidFill>
                  <a:srgbClr val="C00000"/>
                </a:solidFill>
              </a:rPr>
              <a:t>interessante</a:t>
            </a:r>
            <a:r>
              <a:rPr lang="pt-PT" dirty="0" smtClean="0"/>
              <a:t>.</a:t>
            </a:r>
            <a:endParaRPr lang="pt-PT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923928" y="5805264"/>
            <a:ext cx="2857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Os </a:t>
            </a:r>
            <a:r>
              <a:rPr lang="pt-PT" b="1" dirty="0" smtClean="0"/>
              <a:t>olhos </a:t>
            </a:r>
            <a:r>
              <a:rPr lang="pt-PT" sz="2400" b="1" dirty="0" smtClean="0">
                <a:solidFill>
                  <a:srgbClr val="00FF00"/>
                </a:solidFill>
              </a:rPr>
              <a:t>verdes</a:t>
            </a:r>
            <a:r>
              <a:rPr lang="pt-PT" b="1" dirty="0" smtClean="0"/>
              <a:t> </a:t>
            </a:r>
            <a:r>
              <a:rPr lang="pt-PT" dirty="0" smtClean="0"/>
              <a:t>são raros.</a:t>
            </a:r>
            <a:endParaRPr lang="pt-PT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851920" y="4221088"/>
            <a:ext cx="2783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Levo uma </a:t>
            </a:r>
            <a:r>
              <a:rPr lang="pt-PT" b="1" dirty="0" smtClean="0"/>
              <a:t>vida</a:t>
            </a:r>
            <a:r>
              <a:rPr lang="pt-PT" b="1" dirty="0" smtClean="0">
                <a:solidFill>
                  <a:srgbClr val="00B0F0"/>
                </a:solidFill>
              </a:rPr>
              <a:t> </a:t>
            </a:r>
            <a:r>
              <a:rPr lang="pt-PT" sz="2400" b="1" dirty="0" smtClean="0">
                <a:solidFill>
                  <a:srgbClr val="00B0F0"/>
                </a:solidFill>
              </a:rPr>
              <a:t>saudável</a:t>
            </a:r>
            <a:r>
              <a:rPr lang="pt-PT" dirty="0" smtClean="0"/>
              <a:t>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/>
      <p:bldP spid="1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67544" y="3284984"/>
            <a:ext cx="1263616" cy="46166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400" dirty="0" smtClean="0"/>
              <a:t>Numeral</a:t>
            </a:r>
            <a:endParaRPr lang="pt-PT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843808" y="620688"/>
            <a:ext cx="3343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</a:t>
            </a:r>
            <a:r>
              <a:rPr lang="pt-PT" sz="3200" dirty="0" err="1" smtClean="0"/>
              <a:t>adjetivo</a:t>
            </a:r>
            <a:endParaRPr lang="pt-PT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267744" y="1628800"/>
            <a:ext cx="5832648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Expressa ordem e sucessão.</a:t>
            </a:r>
            <a:endParaRPr lang="pt-PT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2267744" y="2852936"/>
            <a:ext cx="5832648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Aparece normalmente antes do nome e pode ser  antecedido de determinantes (artigos, demonstrativos e possessivos).</a:t>
            </a:r>
            <a:endParaRPr lang="pt-PT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411760" y="2247255"/>
            <a:ext cx="4011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Fiquei em </a:t>
            </a:r>
            <a:r>
              <a:rPr lang="pt-PT" sz="2400" b="1" dirty="0" smtClean="0">
                <a:solidFill>
                  <a:srgbClr val="FF0000"/>
                </a:solidFill>
              </a:rPr>
              <a:t>primeiro</a:t>
            </a:r>
            <a:r>
              <a:rPr lang="pt-PT" dirty="0" smtClean="0"/>
              <a:t> lugar no concurso.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2267744" y="4869160"/>
            <a:ext cx="5832648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Normalmente não varia em grau.</a:t>
            </a:r>
            <a:endParaRPr lang="pt-PT" sz="2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2411760" y="4077072"/>
            <a:ext cx="4247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Ela foi a </a:t>
            </a:r>
            <a:r>
              <a:rPr lang="pt-PT" sz="2400" b="1" dirty="0" smtClean="0">
                <a:solidFill>
                  <a:srgbClr val="FF00FF"/>
                </a:solidFill>
              </a:rPr>
              <a:t>terceira</a:t>
            </a:r>
            <a:r>
              <a:rPr lang="pt-PT" dirty="0" smtClean="0"/>
              <a:t> atleta  a chegar à meta. </a:t>
            </a:r>
            <a:endParaRPr lang="pt-PT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555776" y="544522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Fiquei em </a:t>
            </a:r>
            <a:r>
              <a:rPr lang="pt-PT" sz="2400" b="1" dirty="0" smtClean="0">
                <a:solidFill>
                  <a:srgbClr val="FF0000"/>
                </a:solidFill>
              </a:rPr>
              <a:t>primeiríssimo</a:t>
            </a:r>
            <a:r>
              <a:rPr lang="pt-PT" dirty="0" smtClean="0"/>
              <a:t> lugar no concurso.</a:t>
            </a:r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555776" y="5877272"/>
            <a:ext cx="4902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Ela foi a </a:t>
            </a:r>
            <a:r>
              <a:rPr lang="pt-PT" sz="2400" b="1" dirty="0" err="1" smtClean="0">
                <a:solidFill>
                  <a:srgbClr val="0070C0"/>
                </a:solidFill>
              </a:rPr>
              <a:t>terceiríssima</a:t>
            </a:r>
            <a:r>
              <a:rPr lang="pt-PT" dirty="0" smtClean="0"/>
              <a:t> atleta  a chegar à meta. </a:t>
            </a:r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2411760" y="4365104"/>
            <a:ext cx="3715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O seu </a:t>
            </a:r>
            <a:r>
              <a:rPr lang="pt-PT" sz="2400" b="1" dirty="0" smtClean="0">
                <a:solidFill>
                  <a:srgbClr val="FF00FF"/>
                </a:solidFill>
              </a:rPr>
              <a:t>terceiro</a:t>
            </a:r>
            <a:r>
              <a:rPr lang="pt-PT" dirty="0" smtClean="0"/>
              <a:t> lugar foi excelente! 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/>
      <p:bldP spid="8" grpId="0" animBg="1"/>
      <p:bldP spid="9" grpId="0"/>
      <p:bldP spid="9" grpId="1"/>
      <p:bldP spid="10" grpId="0"/>
      <p:bldP spid="11" grpId="0"/>
      <p:bldP spid="11" grpId="1"/>
      <p:bldP spid="12" grpId="0"/>
      <p:bldP spid="1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3140968"/>
            <a:ext cx="158417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Relacional</a:t>
            </a:r>
            <a:endParaRPr lang="pt-PT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3101177" y="620688"/>
            <a:ext cx="3343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200" dirty="0" smtClean="0"/>
              <a:t>Classes do </a:t>
            </a:r>
            <a:r>
              <a:rPr lang="pt-PT" sz="3200" dirty="0" err="1" smtClean="0"/>
              <a:t>adjetivo</a:t>
            </a:r>
            <a:endParaRPr lang="pt-PT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627784" y="1700808"/>
            <a:ext cx="590465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Deriva de uma base nominal (de um nome)</a:t>
            </a:r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2627784" y="2924944"/>
            <a:ext cx="5904656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Marca uma relação de agente ou posse relativamente ao nome.</a:t>
            </a:r>
            <a:endParaRPr lang="pt-PT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2627784" y="4542219"/>
            <a:ext cx="5904656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Não varia em grau e aparece sempre depois do nome.</a:t>
            </a:r>
            <a:endParaRPr lang="pt-PT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987824" y="2348880"/>
            <a:ext cx="470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O </a:t>
            </a:r>
            <a:r>
              <a:rPr lang="pt-PT" dirty="0" err="1" smtClean="0"/>
              <a:t>adjetivo</a:t>
            </a:r>
            <a:r>
              <a:rPr lang="pt-PT" dirty="0" smtClean="0"/>
              <a:t> </a:t>
            </a:r>
            <a:r>
              <a:rPr lang="pt-PT" sz="2400" b="1" dirty="0" smtClean="0">
                <a:solidFill>
                  <a:srgbClr val="FF0000"/>
                </a:solidFill>
              </a:rPr>
              <a:t>espanhol</a:t>
            </a:r>
            <a:r>
              <a:rPr lang="pt-PT" dirty="0" smtClean="0"/>
              <a:t> deriva do nome </a:t>
            </a:r>
            <a:r>
              <a:rPr lang="pt-PT" b="1" dirty="0" smtClean="0"/>
              <a:t>Espanha</a:t>
            </a:r>
            <a:endParaRPr lang="pt-PT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987824" y="3933056"/>
            <a:ext cx="466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Tenho um amigo </a:t>
            </a:r>
            <a:r>
              <a:rPr lang="pt-PT" sz="2400" b="1" dirty="0" smtClean="0">
                <a:solidFill>
                  <a:srgbClr val="00B0F0"/>
                </a:solidFill>
              </a:rPr>
              <a:t>alentejano</a:t>
            </a:r>
            <a:r>
              <a:rPr lang="pt-PT" dirty="0" smtClean="0"/>
              <a:t> [= do Alentejo].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2915816" y="5589240"/>
            <a:ext cx="4437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*Tenho</a:t>
            </a:r>
            <a:r>
              <a:rPr lang="pt-PT" dirty="0" smtClean="0"/>
              <a:t> um </a:t>
            </a:r>
            <a:r>
              <a:rPr lang="pt-PT" b="1" dirty="0" smtClean="0">
                <a:solidFill>
                  <a:srgbClr val="00B0F0"/>
                </a:solidFill>
              </a:rPr>
              <a:t>alentejano</a:t>
            </a:r>
            <a:r>
              <a:rPr lang="pt-PT" dirty="0" smtClean="0"/>
              <a:t> amigo [= do Alentejo].</a:t>
            </a:r>
            <a:endParaRPr lang="pt-PT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915816" y="6021288"/>
            <a:ext cx="497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*Tenho</a:t>
            </a:r>
            <a:r>
              <a:rPr lang="pt-PT" dirty="0" smtClean="0"/>
              <a:t> um amigo </a:t>
            </a:r>
            <a:r>
              <a:rPr lang="pt-PT" b="1" dirty="0" err="1" smtClean="0">
                <a:solidFill>
                  <a:srgbClr val="00B0F0"/>
                </a:solidFill>
              </a:rPr>
              <a:t>alentejaníssimo</a:t>
            </a:r>
            <a:r>
              <a:rPr lang="pt-PT" dirty="0" smtClean="0"/>
              <a:t>  [= do Alentejo].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/>
      <p:bldP spid="10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95736" y="548680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dirty="0" smtClean="0"/>
              <a:t>Flexão dos </a:t>
            </a:r>
            <a:r>
              <a:rPr lang="pt-PT" sz="3200" dirty="0" err="1" smtClean="0"/>
              <a:t>adjetivos</a:t>
            </a:r>
            <a:r>
              <a:rPr lang="pt-PT" sz="3200" dirty="0" smtClean="0"/>
              <a:t> </a:t>
            </a:r>
          </a:p>
          <a:p>
            <a:pPr algn="ctr"/>
            <a:r>
              <a:rPr lang="pt-PT" sz="2400" dirty="0" smtClean="0"/>
              <a:t>género e número</a:t>
            </a:r>
            <a:endParaRPr lang="pt-PT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683568" y="1772816"/>
            <a:ext cx="7416824" cy="46166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Os </a:t>
            </a:r>
            <a:r>
              <a:rPr lang="pt-PT" sz="2400" dirty="0" err="1" smtClean="0"/>
              <a:t>adjetivos</a:t>
            </a:r>
            <a:r>
              <a:rPr lang="pt-PT" sz="2400" dirty="0" smtClean="0"/>
              <a:t> flexionam em</a:t>
            </a:r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55576" y="3933056"/>
            <a:ext cx="1393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Corajos</a:t>
            </a:r>
            <a:r>
              <a:rPr lang="pt-PT" sz="2400" b="1" dirty="0" smtClean="0"/>
              <a:t>o</a:t>
            </a:r>
            <a:r>
              <a:rPr lang="pt-PT" dirty="0" smtClean="0"/>
              <a:t> [</a:t>
            </a:r>
            <a:r>
              <a:rPr lang="pt-PT" sz="2400" b="1" dirty="0" smtClean="0"/>
              <a:t>a</a:t>
            </a:r>
            <a:r>
              <a:rPr lang="pt-PT" dirty="0" smtClean="0"/>
              <a:t>]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4213517" y="1772816"/>
            <a:ext cx="1150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>
                <a:solidFill>
                  <a:srgbClr val="C00000"/>
                </a:solidFill>
              </a:rPr>
              <a:t>g</a:t>
            </a:r>
            <a:r>
              <a:rPr lang="pt-PT" sz="2400" b="1" dirty="0" smtClean="0">
                <a:solidFill>
                  <a:srgbClr val="C00000"/>
                </a:solidFill>
              </a:rPr>
              <a:t>énero</a:t>
            </a:r>
            <a:r>
              <a:rPr lang="pt-PT" sz="2400" dirty="0" smtClean="0"/>
              <a:t>,</a:t>
            </a:r>
            <a:endParaRPr lang="pt-PT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5325441" y="1772816"/>
            <a:ext cx="1190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>
                <a:solidFill>
                  <a:schemeClr val="accent4">
                    <a:lumMod val="75000"/>
                  </a:schemeClr>
                </a:solidFill>
              </a:rPr>
              <a:t>n</a:t>
            </a:r>
            <a:r>
              <a:rPr lang="pt-PT" sz="2400" b="1" dirty="0" smtClean="0">
                <a:solidFill>
                  <a:schemeClr val="accent4">
                    <a:lumMod val="75000"/>
                  </a:schemeClr>
                </a:solidFill>
              </a:rPr>
              <a:t>úmero</a:t>
            </a:r>
            <a:endParaRPr lang="pt-PT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267744" y="3933056"/>
            <a:ext cx="1640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Corajos</a:t>
            </a:r>
            <a:r>
              <a:rPr lang="pt-PT" sz="2400" b="1" dirty="0" smtClean="0"/>
              <a:t>os</a:t>
            </a:r>
            <a:r>
              <a:rPr lang="pt-PT" dirty="0" smtClean="0"/>
              <a:t> [</a:t>
            </a:r>
            <a:r>
              <a:rPr lang="pt-PT" sz="2400" b="1" dirty="0" smtClean="0"/>
              <a:t>as</a:t>
            </a:r>
            <a:r>
              <a:rPr lang="pt-PT" dirty="0" smtClean="0"/>
              <a:t>]</a:t>
            </a:r>
            <a:endParaRPr lang="pt-PT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83568" y="2924944"/>
            <a:ext cx="7416824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A maioria dos </a:t>
            </a:r>
            <a:r>
              <a:rPr lang="pt-PT" sz="2400" dirty="0" err="1" smtClean="0"/>
              <a:t>adjetivos</a:t>
            </a:r>
            <a:r>
              <a:rPr lang="pt-PT" sz="2400" dirty="0" smtClean="0"/>
              <a:t>  é,                  quer em </a:t>
            </a:r>
            <a:r>
              <a:rPr lang="pt-PT" sz="2400" b="1" dirty="0" smtClean="0"/>
              <a:t>género</a:t>
            </a:r>
            <a:r>
              <a:rPr lang="pt-PT" sz="2400" dirty="0" smtClean="0"/>
              <a:t> quer em </a:t>
            </a:r>
            <a:r>
              <a:rPr lang="pt-PT" sz="2400" b="1" dirty="0" smtClean="0"/>
              <a:t>número.</a:t>
            </a:r>
            <a:endParaRPr lang="pt-PT" sz="2400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971600" y="2348880"/>
            <a:ext cx="671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/>
              <a:t>bel</a:t>
            </a:r>
            <a:r>
              <a:rPr lang="pt-PT" sz="2400" b="1" dirty="0" smtClean="0"/>
              <a:t>o</a:t>
            </a:r>
            <a:endParaRPr lang="pt-PT" sz="24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1590818" y="2348880"/>
            <a:ext cx="659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PT" sz="2000" dirty="0" smtClean="0"/>
              <a:t>bel</a:t>
            </a:r>
            <a:r>
              <a:rPr lang="pt-PT" sz="2400" b="1" dirty="0" smtClean="0"/>
              <a:t>a</a:t>
            </a:r>
            <a:endParaRPr lang="pt-PT" sz="24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131840" y="2348880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/>
              <a:t>bel</a:t>
            </a:r>
            <a:r>
              <a:rPr lang="pt-PT" sz="2400" b="1" dirty="0" smtClean="0"/>
              <a:t>as</a:t>
            </a:r>
            <a:endParaRPr lang="pt-PT" sz="24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2267744" y="2348880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/>
              <a:t>bel</a:t>
            </a:r>
            <a:r>
              <a:rPr lang="pt-PT" sz="2400" b="1" dirty="0" smtClean="0"/>
              <a:t>os</a:t>
            </a:r>
            <a:endParaRPr lang="pt-PT" sz="2400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3995936" y="2348880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/>
              <a:t>b</a:t>
            </a:r>
            <a:r>
              <a:rPr lang="pt-PT" sz="2000" dirty="0" smtClean="0"/>
              <a:t>el</a:t>
            </a:r>
            <a:r>
              <a:rPr lang="pt-PT" sz="2400" b="1" dirty="0" smtClean="0"/>
              <a:t>íssimo</a:t>
            </a:r>
            <a:r>
              <a:rPr lang="pt-PT" sz="2000" dirty="0" smtClean="0"/>
              <a:t>/</a:t>
            </a:r>
            <a:r>
              <a:rPr lang="pt-PT" sz="2000" b="1" dirty="0" smtClean="0"/>
              <a:t>a</a:t>
            </a:r>
            <a:r>
              <a:rPr lang="pt-PT" sz="2000" dirty="0" smtClean="0"/>
              <a:t>/</a:t>
            </a:r>
            <a:r>
              <a:rPr lang="pt-PT" sz="2000" b="1" dirty="0" smtClean="0"/>
              <a:t>s</a:t>
            </a:r>
            <a:endParaRPr lang="pt-PT" sz="2000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923928" y="3933056"/>
            <a:ext cx="15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Europ</a:t>
            </a:r>
            <a:r>
              <a:rPr lang="pt-PT" sz="2400" b="1" dirty="0" smtClean="0"/>
              <a:t>eu</a:t>
            </a:r>
            <a:r>
              <a:rPr lang="pt-PT" dirty="0" smtClean="0"/>
              <a:t>[</a:t>
            </a:r>
            <a:r>
              <a:rPr lang="pt-PT" sz="2400" b="1" dirty="0" smtClean="0"/>
              <a:t>eia</a:t>
            </a:r>
            <a:r>
              <a:rPr lang="pt-PT" dirty="0" smtClean="0"/>
              <a:t>]</a:t>
            </a:r>
            <a:endParaRPr lang="pt-PT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5580112" y="3933056"/>
            <a:ext cx="1899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Europ</a:t>
            </a:r>
            <a:r>
              <a:rPr lang="pt-PT" sz="2400" b="1" dirty="0" smtClean="0"/>
              <a:t>eus</a:t>
            </a:r>
            <a:r>
              <a:rPr lang="pt-PT" dirty="0" smtClean="0"/>
              <a:t>[</a:t>
            </a:r>
            <a:r>
              <a:rPr lang="pt-PT" sz="2400" b="1" dirty="0" err="1" smtClean="0"/>
              <a:t>eias</a:t>
            </a:r>
            <a:r>
              <a:rPr lang="pt-PT" dirty="0" smtClean="0"/>
              <a:t>]</a:t>
            </a:r>
            <a:endParaRPr lang="pt-PT" dirty="0"/>
          </a:p>
        </p:txBody>
      </p:sp>
      <p:sp>
        <p:nvSpPr>
          <p:cNvPr id="18" name="Rectângulo 17"/>
          <p:cNvSpPr/>
          <p:nvPr/>
        </p:nvSpPr>
        <p:spPr>
          <a:xfrm>
            <a:off x="755576" y="566124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Homem/ mulher</a:t>
            </a:r>
            <a:endParaRPr lang="pt-PT" sz="2400" b="1" dirty="0"/>
          </a:p>
        </p:txBody>
      </p:sp>
      <p:sp>
        <p:nvSpPr>
          <p:cNvPr id="19" name="Rectângulo 18"/>
          <p:cNvSpPr/>
          <p:nvPr/>
        </p:nvSpPr>
        <p:spPr>
          <a:xfrm>
            <a:off x="4427984" y="566124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Mulher(</a:t>
            </a:r>
            <a:r>
              <a:rPr lang="pt-PT" dirty="0" err="1" smtClean="0"/>
              <a:t>es</a:t>
            </a:r>
            <a:r>
              <a:rPr lang="pt-PT" dirty="0" smtClean="0"/>
              <a:t>) / homem(</a:t>
            </a:r>
            <a:r>
              <a:rPr lang="pt-PT" dirty="0" err="1" smtClean="0"/>
              <a:t>ns</a:t>
            </a:r>
            <a:r>
              <a:rPr lang="pt-PT" dirty="0" smtClean="0"/>
              <a:t>)</a:t>
            </a:r>
            <a:endParaRPr lang="pt-PT" sz="2400" b="1" dirty="0"/>
          </a:p>
        </p:txBody>
      </p:sp>
      <p:sp>
        <p:nvSpPr>
          <p:cNvPr id="20" name="Rectângulo 19"/>
          <p:cNvSpPr/>
          <p:nvPr/>
        </p:nvSpPr>
        <p:spPr>
          <a:xfrm>
            <a:off x="6541560" y="1772816"/>
            <a:ext cx="1054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/>
              <a:t>e</a:t>
            </a:r>
            <a:r>
              <a:rPr lang="pt-PT" sz="2400" dirty="0" smtClean="0"/>
              <a:t> </a:t>
            </a:r>
            <a:r>
              <a:rPr lang="pt-PT" sz="2400" b="1" dirty="0" smtClean="0"/>
              <a:t>grau</a:t>
            </a:r>
            <a:r>
              <a:rPr lang="pt-PT" sz="2400" b="1" dirty="0" smtClean="0">
                <a:solidFill>
                  <a:srgbClr val="FF0000"/>
                </a:solidFill>
              </a:rPr>
              <a:t>.</a:t>
            </a:r>
            <a:endParaRPr lang="pt-PT" sz="2400" b="1" dirty="0">
              <a:solidFill>
                <a:srgbClr val="FF0000"/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683568" y="4581128"/>
            <a:ext cx="7416824" cy="83099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400" dirty="0" smtClean="0"/>
              <a:t>Muitos </a:t>
            </a:r>
            <a:r>
              <a:rPr lang="pt-PT" sz="2400" dirty="0" err="1" smtClean="0"/>
              <a:t>adjetivos</a:t>
            </a:r>
            <a:r>
              <a:rPr lang="pt-PT" sz="2400" dirty="0" smtClean="0"/>
              <a:t> são, no entanto,                      em </a:t>
            </a:r>
            <a:r>
              <a:rPr lang="pt-PT" sz="2400" b="1" dirty="0" smtClean="0"/>
              <a:t>género</a:t>
            </a:r>
            <a:r>
              <a:rPr lang="pt-PT" sz="2400" dirty="0" smtClean="0"/>
              <a:t> e em </a:t>
            </a:r>
            <a:r>
              <a:rPr lang="pt-PT" sz="2400" b="1" dirty="0" smtClean="0"/>
              <a:t>número.</a:t>
            </a:r>
            <a:endParaRPr lang="pt-PT" sz="2400" b="1" dirty="0"/>
          </a:p>
        </p:txBody>
      </p:sp>
      <p:sp>
        <p:nvSpPr>
          <p:cNvPr id="22" name="Rectângulo 21"/>
          <p:cNvSpPr/>
          <p:nvPr/>
        </p:nvSpPr>
        <p:spPr>
          <a:xfrm>
            <a:off x="2483768" y="5589240"/>
            <a:ext cx="1312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/>
              <a:t>saudável</a:t>
            </a:r>
            <a:endParaRPr lang="pt-PT" sz="2400" dirty="0"/>
          </a:p>
        </p:txBody>
      </p:sp>
      <p:sp>
        <p:nvSpPr>
          <p:cNvPr id="23" name="Rectângulo 22"/>
          <p:cNvSpPr/>
          <p:nvPr/>
        </p:nvSpPr>
        <p:spPr>
          <a:xfrm>
            <a:off x="6947512" y="5589240"/>
            <a:ext cx="1152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/>
              <a:t>simples</a:t>
            </a:r>
            <a:endParaRPr lang="pt-PT" sz="2400" dirty="0"/>
          </a:p>
        </p:txBody>
      </p:sp>
      <p:sp>
        <p:nvSpPr>
          <p:cNvPr id="24" name="Rectângulo 23"/>
          <p:cNvSpPr/>
          <p:nvPr/>
        </p:nvSpPr>
        <p:spPr>
          <a:xfrm>
            <a:off x="4166196" y="2924944"/>
            <a:ext cx="1197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>
                <a:solidFill>
                  <a:schemeClr val="accent1">
                    <a:lumMod val="75000"/>
                  </a:schemeClr>
                </a:solidFill>
              </a:rPr>
              <a:t>biforme</a:t>
            </a:r>
            <a:endParaRPr lang="pt-PT" sz="2400" dirty="0"/>
          </a:p>
        </p:txBody>
      </p:sp>
      <p:sp>
        <p:nvSpPr>
          <p:cNvPr id="26" name="Rectângulo 25"/>
          <p:cNvSpPr/>
          <p:nvPr/>
        </p:nvSpPr>
        <p:spPr>
          <a:xfrm>
            <a:off x="4960854" y="4581128"/>
            <a:ext cx="1555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uniformes</a:t>
            </a:r>
            <a:r>
              <a:rPr lang="pt-PT" sz="2400" dirty="0" smtClean="0"/>
              <a:t> 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563888" y="4437112"/>
            <a:ext cx="3528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dirty="0" smtClean="0">
                <a:solidFill>
                  <a:srgbClr val="7030A0"/>
                </a:solidFill>
              </a:rPr>
              <a:t>mais</a:t>
            </a:r>
            <a:r>
              <a:rPr lang="pt-PT" sz="2400" dirty="0" smtClean="0"/>
              <a:t> </a:t>
            </a:r>
            <a:r>
              <a:rPr lang="pt-PT" sz="2400" b="1" dirty="0" smtClean="0">
                <a:solidFill>
                  <a:srgbClr val="FF00FF"/>
                </a:solidFill>
              </a:rPr>
              <a:t>estudioso</a:t>
            </a:r>
            <a:r>
              <a:rPr lang="pt-PT" sz="2400" dirty="0" smtClean="0"/>
              <a:t> </a:t>
            </a:r>
            <a:r>
              <a:rPr lang="pt-PT" sz="2400" b="1" dirty="0" smtClean="0">
                <a:solidFill>
                  <a:srgbClr val="7030A0"/>
                </a:solidFill>
              </a:rPr>
              <a:t>do</a:t>
            </a:r>
            <a:r>
              <a:rPr lang="pt-PT" sz="2400" dirty="0" smtClean="0">
                <a:solidFill>
                  <a:srgbClr val="7030A0"/>
                </a:solidFill>
              </a:rPr>
              <a:t> </a:t>
            </a:r>
            <a:r>
              <a:rPr lang="pt-PT" sz="2400" b="1" dirty="0" smtClean="0">
                <a:solidFill>
                  <a:srgbClr val="7030A0"/>
                </a:solidFill>
              </a:rPr>
              <a:t>que</a:t>
            </a:r>
            <a:r>
              <a:rPr lang="pt-PT" sz="2400" dirty="0" smtClean="0">
                <a:solidFill>
                  <a:srgbClr val="7030A0"/>
                </a:solidFill>
              </a:rPr>
              <a:t> </a:t>
            </a:r>
            <a:endParaRPr lang="pt-PT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395536" y="1556792"/>
            <a:ext cx="4483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smtClean="0"/>
              <a:t>São </a:t>
            </a:r>
            <a:r>
              <a:rPr lang="pt-PT" sz="2400" b="1" dirty="0" smtClean="0"/>
              <a:t>graus dos </a:t>
            </a:r>
            <a:r>
              <a:rPr lang="pt-PT" sz="2400" b="1" dirty="0" err="1" smtClean="0"/>
              <a:t>adjetivos</a:t>
            </a:r>
            <a:r>
              <a:rPr lang="pt-PT" sz="2400" b="1" dirty="0" smtClean="0"/>
              <a:t> </a:t>
            </a:r>
            <a:r>
              <a:rPr lang="pt-PT" sz="2000" dirty="0" smtClean="0"/>
              <a:t>os seguintes:</a:t>
            </a:r>
            <a:endParaRPr lang="pt-PT" sz="2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323528" y="2276872"/>
            <a:ext cx="1584176" cy="38472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1900" b="1" dirty="0" smtClean="0"/>
              <a:t>Normal</a:t>
            </a:r>
            <a:endParaRPr lang="pt-PT" sz="19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323528" y="3573016"/>
            <a:ext cx="1656184" cy="38472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1900" b="1" dirty="0" smtClean="0"/>
              <a:t>Comparativo </a:t>
            </a:r>
            <a:endParaRPr lang="pt-PT" sz="19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395536" y="5445224"/>
            <a:ext cx="1584176" cy="38472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1900" b="1" dirty="0"/>
              <a:t>S</a:t>
            </a:r>
            <a:r>
              <a:rPr lang="pt-PT" sz="1900" b="1" dirty="0" smtClean="0"/>
              <a:t>uperlativo</a:t>
            </a:r>
            <a:endParaRPr lang="pt-PT" sz="19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2195736" y="2276872"/>
            <a:ext cx="640871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Expressa a qualificação ou </a:t>
            </a:r>
            <a:r>
              <a:rPr lang="pt-PT" sz="2000" dirty="0" err="1" smtClean="0"/>
              <a:t>caraterísticas</a:t>
            </a:r>
            <a:r>
              <a:rPr lang="pt-PT" sz="2000" dirty="0" smtClean="0"/>
              <a:t> do nome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2843808" y="2780928"/>
            <a:ext cx="1927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O João é um aluno</a:t>
            </a:r>
            <a:endParaRPr lang="pt-PT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2195736" y="3212976"/>
            <a:ext cx="6408712" cy="12618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900" dirty="0" smtClean="0"/>
              <a:t>A </a:t>
            </a:r>
            <a:r>
              <a:rPr lang="pt-PT" sz="1900" dirty="0" err="1" smtClean="0"/>
              <a:t>caraterística</a:t>
            </a:r>
            <a:r>
              <a:rPr lang="pt-PT" sz="1900" dirty="0" smtClean="0"/>
              <a:t> ou qualidade expressa pelo </a:t>
            </a:r>
            <a:r>
              <a:rPr lang="pt-PT" sz="1900" dirty="0" err="1" smtClean="0"/>
              <a:t>adjetivo</a:t>
            </a:r>
            <a:r>
              <a:rPr lang="pt-PT" sz="1900" dirty="0" smtClean="0"/>
              <a:t> é </a:t>
            </a:r>
            <a:r>
              <a:rPr lang="pt-PT" sz="1900" dirty="0" err="1" smtClean="0"/>
              <a:t>objeto</a:t>
            </a:r>
            <a:r>
              <a:rPr lang="pt-PT" sz="1900" dirty="0" smtClean="0"/>
              <a:t> de comparação, através do uso de advérbios de quantidade </a:t>
            </a:r>
            <a:r>
              <a:rPr lang="pt-PT" sz="1900" b="1" dirty="0" smtClean="0">
                <a:solidFill>
                  <a:schemeClr val="accent4">
                    <a:lumMod val="75000"/>
                  </a:schemeClr>
                </a:solidFill>
              </a:rPr>
              <a:t>mais</a:t>
            </a:r>
            <a:r>
              <a:rPr lang="pt-PT" sz="1900" dirty="0" smtClean="0"/>
              <a:t>, </a:t>
            </a:r>
            <a:r>
              <a:rPr lang="pt-PT" sz="1900" b="1" dirty="0" smtClean="0">
                <a:solidFill>
                  <a:srgbClr val="FF00FF"/>
                </a:solidFill>
              </a:rPr>
              <a:t>tão</a:t>
            </a:r>
            <a:r>
              <a:rPr lang="pt-PT" sz="1900" dirty="0" smtClean="0"/>
              <a:t> e </a:t>
            </a:r>
            <a:r>
              <a:rPr lang="pt-PT" sz="1900" b="1" dirty="0" smtClean="0">
                <a:solidFill>
                  <a:srgbClr val="00FF00"/>
                </a:solidFill>
              </a:rPr>
              <a:t>menos </a:t>
            </a:r>
            <a:r>
              <a:rPr lang="pt-PT" sz="1900" dirty="0" smtClean="0">
                <a:solidFill>
                  <a:schemeClr val="tx1"/>
                </a:solidFill>
              </a:rPr>
              <a:t>em relação com as conjunções que/do que/ como</a:t>
            </a:r>
            <a:endParaRPr lang="pt-PT" sz="1900" dirty="0">
              <a:solidFill>
                <a:schemeClr val="tx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2195736" y="4941168"/>
            <a:ext cx="6408712" cy="12618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PT" sz="1900" dirty="0" smtClean="0"/>
              <a:t>A </a:t>
            </a:r>
            <a:r>
              <a:rPr lang="pt-PT" sz="1900" dirty="0" err="1" smtClean="0"/>
              <a:t>caraterística</a:t>
            </a:r>
            <a:r>
              <a:rPr lang="pt-PT" sz="1900" dirty="0" smtClean="0"/>
              <a:t> ou qualidade expressa pelo </a:t>
            </a:r>
            <a:r>
              <a:rPr lang="pt-PT" sz="1900" dirty="0" err="1" smtClean="0"/>
              <a:t>adjetivo</a:t>
            </a:r>
            <a:r>
              <a:rPr lang="pt-PT" sz="1900" dirty="0" smtClean="0"/>
              <a:t> é intensificada sem se estabelecer relação com outros seres (superlativo absoluto) ou estabelecendo uma relação com os elementos do mesmo conjunto (superlativo relativo).</a:t>
            </a:r>
            <a:endParaRPr lang="pt-PT" sz="19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2411760" y="449982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O Pedro é                                                              o João.</a:t>
            </a:r>
            <a:endParaRPr lang="pt-PT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2699792" y="6309320"/>
            <a:ext cx="588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O Francisco é                                            dos alunos da turma</a:t>
            </a:r>
            <a:endParaRPr lang="pt-PT" dirty="0"/>
          </a:p>
        </p:txBody>
      </p:sp>
      <p:sp>
        <p:nvSpPr>
          <p:cNvPr id="21" name="Rectângulo 20"/>
          <p:cNvSpPr/>
          <p:nvPr/>
        </p:nvSpPr>
        <p:spPr>
          <a:xfrm>
            <a:off x="4719694" y="2708920"/>
            <a:ext cx="1508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>
                <a:solidFill>
                  <a:srgbClr val="FF00FF"/>
                </a:solidFill>
              </a:rPr>
              <a:t>e</a:t>
            </a:r>
            <a:r>
              <a:rPr lang="pt-PT" sz="2400" b="1" dirty="0" smtClean="0">
                <a:solidFill>
                  <a:srgbClr val="FF00FF"/>
                </a:solidFill>
              </a:rPr>
              <a:t>studioso.</a:t>
            </a:r>
            <a:endParaRPr lang="pt-PT" sz="2400" dirty="0">
              <a:solidFill>
                <a:srgbClr val="FF00FF"/>
              </a:solidFill>
            </a:endParaRPr>
          </a:p>
        </p:txBody>
      </p:sp>
      <p:sp>
        <p:nvSpPr>
          <p:cNvPr id="22" name="Rectângulo 21"/>
          <p:cNvSpPr/>
          <p:nvPr/>
        </p:nvSpPr>
        <p:spPr>
          <a:xfrm>
            <a:off x="4067944" y="6237312"/>
            <a:ext cx="2785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 smtClean="0">
                <a:solidFill>
                  <a:srgbClr val="7030A0"/>
                </a:solidFill>
              </a:rPr>
              <a:t>o</a:t>
            </a:r>
            <a:r>
              <a:rPr lang="pt-PT" sz="2400" dirty="0" smtClean="0"/>
              <a:t> </a:t>
            </a:r>
            <a:r>
              <a:rPr lang="pt-PT" sz="2400" b="1" dirty="0" smtClean="0">
                <a:solidFill>
                  <a:srgbClr val="7030A0"/>
                </a:solidFill>
              </a:rPr>
              <a:t>mais</a:t>
            </a:r>
            <a:r>
              <a:rPr lang="pt-PT" sz="2400" dirty="0" smtClean="0"/>
              <a:t> </a:t>
            </a:r>
            <a:r>
              <a:rPr lang="pt-PT" sz="2400" b="1" dirty="0" smtClean="0">
                <a:solidFill>
                  <a:srgbClr val="FF00FF"/>
                </a:solidFill>
              </a:rPr>
              <a:t>estudioso </a:t>
            </a:r>
            <a:r>
              <a:rPr lang="pt-PT" sz="2400" dirty="0" smtClean="0">
                <a:solidFill>
                  <a:srgbClr val="FF00FF"/>
                </a:solidFill>
              </a:rPr>
              <a:t> </a:t>
            </a:r>
            <a:endParaRPr lang="pt-PT" sz="2400" dirty="0">
              <a:solidFill>
                <a:srgbClr val="FF00FF"/>
              </a:solidFill>
            </a:endParaRPr>
          </a:p>
        </p:txBody>
      </p:sp>
      <p:sp>
        <p:nvSpPr>
          <p:cNvPr id="23" name="Rectângulo 22"/>
          <p:cNvSpPr/>
          <p:nvPr/>
        </p:nvSpPr>
        <p:spPr>
          <a:xfrm>
            <a:off x="2339752" y="260648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PT" sz="2800" dirty="0" smtClean="0"/>
              <a:t>Flexão dos </a:t>
            </a:r>
            <a:r>
              <a:rPr lang="pt-PT" sz="2800" dirty="0" err="1" smtClean="0"/>
              <a:t>adjetivos</a:t>
            </a:r>
            <a:r>
              <a:rPr lang="pt-PT" sz="2800" dirty="0" smtClean="0"/>
              <a:t> </a:t>
            </a:r>
          </a:p>
          <a:p>
            <a:pPr algn="ctr"/>
            <a:r>
              <a:rPr lang="pt-PT" sz="2400" dirty="0" smtClean="0"/>
              <a:t>Grau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 animBg="1"/>
      <p:bldP spid="12" grpId="0" animBg="1"/>
      <p:bldP spid="13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339752" y="260648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PT" sz="2800" dirty="0" smtClean="0"/>
              <a:t>Flexão dos </a:t>
            </a:r>
            <a:r>
              <a:rPr lang="pt-PT" sz="2800" dirty="0" err="1" smtClean="0"/>
              <a:t>adjetivos</a:t>
            </a:r>
            <a:r>
              <a:rPr lang="pt-PT" sz="2800" dirty="0" smtClean="0"/>
              <a:t> </a:t>
            </a:r>
          </a:p>
          <a:p>
            <a:pPr algn="ctr"/>
            <a:r>
              <a:rPr lang="pt-PT" sz="2400" dirty="0" smtClean="0"/>
              <a:t>Grau</a:t>
            </a:r>
            <a:endParaRPr lang="pt-PT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79512" y="1340768"/>
            <a:ext cx="1532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Especificando: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79512" y="1844824"/>
            <a:ext cx="1512168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Normal</a:t>
            </a:r>
            <a:endParaRPr lang="pt-PT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79512" y="3100898"/>
            <a:ext cx="1517980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000" dirty="0" smtClean="0"/>
              <a:t>Comparativo</a:t>
            </a:r>
            <a:endParaRPr lang="pt-PT" sz="20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179512" y="5405154"/>
            <a:ext cx="1440160" cy="40011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Superlativo</a:t>
            </a:r>
            <a:endParaRPr lang="pt-PT" sz="2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907704" y="2564904"/>
            <a:ext cx="1957587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000" dirty="0" smtClean="0"/>
              <a:t>de superioridade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1907704" y="3100898"/>
            <a:ext cx="1944216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de igualdade</a:t>
            </a:r>
            <a:endParaRPr lang="pt-PT" sz="20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1907704" y="3645024"/>
            <a:ext cx="1944216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de inferioridade</a:t>
            </a:r>
            <a:endParaRPr lang="pt-PT" sz="20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048379" y="3100898"/>
            <a:ext cx="491746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Esta casa é </a:t>
            </a:r>
            <a:r>
              <a:rPr lang="pt-PT" b="1" dirty="0" smtClean="0">
                <a:solidFill>
                  <a:srgbClr val="FF00FF"/>
                </a:solidFill>
              </a:rPr>
              <a:t>tão </a:t>
            </a:r>
            <a:r>
              <a:rPr lang="pt-PT" b="1" dirty="0" smtClean="0">
                <a:solidFill>
                  <a:srgbClr val="002060"/>
                </a:solidFill>
              </a:rPr>
              <a:t>velha </a:t>
            </a:r>
            <a:r>
              <a:rPr lang="pt-PT" b="1" dirty="0" smtClean="0">
                <a:solidFill>
                  <a:srgbClr val="FF00FF"/>
                </a:solidFill>
              </a:rPr>
              <a:t>como </a:t>
            </a:r>
            <a:r>
              <a:rPr lang="pt-PT" dirty="0" smtClean="0"/>
              <a:t>aquela.</a:t>
            </a:r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004048" y="5661248"/>
            <a:ext cx="396044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A minha casa é </a:t>
            </a:r>
            <a:r>
              <a:rPr lang="pt-PT" b="1" dirty="0" smtClean="0">
                <a:solidFill>
                  <a:srgbClr val="002060"/>
                </a:solidFill>
              </a:rPr>
              <a:t>a mais velha </a:t>
            </a:r>
            <a:r>
              <a:rPr lang="pt-PT" dirty="0" smtClean="0"/>
              <a:t>de todas</a:t>
            </a:r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691680" y="4941168"/>
            <a:ext cx="1224136" cy="40011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/>
              <a:t>A</a:t>
            </a:r>
            <a:r>
              <a:rPr lang="pt-PT" sz="2000" dirty="0" smtClean="0"/>
              <a:t>bsoluto</a:t>
            </a:r>
            <a:endParaRPr lang="pt-PT" sz="20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691680" y="5909210"/>
            <a:ext cx="1224136" cy="40011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Relativo</a:t>
            </a:r>
            <a:endParaRPr lang="pt-PT" sz="20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2987824" y="4725144"/>
            <a:ext cx="1075359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000" dirty="0" smtClean="0"/>
              <a:t>sintético</a:t>
            </a:r>
            <a:endParaRPr lang="pt-PT" sz="20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2987824" y="5157192"/>
            <a:ext cx="1072217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000" dirty="0" smtClean="0"/>
              <a:t>analítico</a:t>
            </a:r>
            <a:endParaRPr lang="pt-PT" sz="20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2987824" y="5661248"/>
            <a:ext cx="1957587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PT" sz="2000" dirty="0"/>
              <a:t>d</a:t>
            </a:r>
            <a:r>
              <a:rPr lang="pt-PT" sz="2000" dirty="0" smtClean="0"/>
              <a:t>e superioridade</a:t>
            </a:r>
            <a:endParaRPr lang="pt-PT" sz="2000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2987824" y="6093296"/>
            <a:ext cx="1944216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PT" sz="2000" dirty="0"/>
              <a:t>d</a:t>
            </a:r>
            <a:r>
              <a:rPr lang="pt-PT" sz="2000" dirty="0" smtClean="0"/>
              <a:t>e inferioridade</a:t>
            </a:r>
            <a:endParaRPr lang="pt-PT" sz="20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4069988" y="2564904"/>
            <a:ext cx="48945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Aquela casa é </a:t>
            </a:r>
            <a:r>
              <a:rPr lang="pt-PT" b="1" dirty="0" smtClean="0">
                <a:solidFill>
                  <a:srgbClr val="FF00FF"/>
                </a:solidFill>
              </a:rPr>
              <a:t>mais </a:t>
            </a:r>
            <a:r>
              <a:rPr lang="pt-PT" b="1" dirty="0" smtClean="0">
                <a:solidFill>
                  <a:srgbClr val="002060"/>
                </a:solidFill>
              </a:rPr>
              <a:t>velha</a:t>
            </a:r>
            <a:r>
              <a:rPr lang="pt-PT" b="1" dirty="0" smtClean="0">
                <a:solidFill>
                  <a:srgbClr val="FF00FF"/>
                </a:solidFill>
              </a:rPr>
              <a:t> do que </a:t>
            </a:r>
            <a:r>
              <a:rPr lang="pt-PT" dirty="0" smtClean="0"/>
              <a:t>essa.</a:t>
            </a:r>
            <a:endParaRPr lang="pt-PT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4067944" y="3645024"/>
            <a:ext cx="489667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A minha casa é </a:t>
            </a:r>
            <a:r>
              <a:rPr lang="pt-PT" b="1" dirty="0" smtClean="0">
                <a:solidFill>
                  <a:srgbClr val="FF00FF"/>
                </a:solidFill>
              </a:rPr>
              <a:t>menos </a:t>
            </a:r>
            <a:r>
              <a:rPr lang="pt-PT" b="1" dirty="0" smtClean="0">
                <a:solidFill>
                  <a:srgbClr val="002060"/>
                </a:solidFill>
              </a:rPr>
              <a:t>velha</a:t>
            </a:r>
            <a:r>
              <a:rPr lang="pt-PT" b="1" dirty="0" smtClean="0">
                <a:solidFill>
                  <a:srgbClr val="FF00FF"/>
                </a:solidFill>
              </a:rPr>
              <a:t> do que </a:t>
            </a:r>
            <a:r>
              <a:rPr lang="pt-PT" dirty="0" smtClean="0"/>
              <a:t>a tua</a:t>
            </a:r>
            <a:endParaRPr lang="pt-PT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4139951" y="4725144"/>
            <a:ext cx="4820161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A minha casa é </a:t>
            </a:r>
            <a:r>
              <a:rPr lang="pt-PT" b="1" dirty="0" smtClean="0">
                <a:solidFill>
                  <a:srgbClr val="002060"/>
                </a:solidFill>
              </a:rPr>
              <a:t>velhíssima</a:t>
            </a:r>
            <a:endParaRPr lang="pt-PT" b="1" dirty="0">
              <a:solidFill>
                <a:srgbClr val="002060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4139951" y="5157192"/>
            <a:ext cx="4820161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A minha casa é </a:t>
            </a:r>
            <a:r>
              <a:rPr lang="pt-PT" b="1" dirty="0" smtClean="0">
                <a:solidFill>
                  <a:srgbClr val="002060"/>
                </a:solidFill>
              </a:rPr>
              <a:t>muito velha</a:t>
            </a:r>
            <a:endParaRPr lang="pt-PT" b="1" dirty="0">
              <a:solidFill>
                <a:srgbClr val="00206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004048" y="6093296"/>
            <a:ext cx="396044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dirty="0" smtClean="0"/>
              <a:t>A tua casa é </a:t>
            </a:r>
            <a:r>
              <a:rPr lang="pt-PT" b="1" dirty="0" smtClean="0">
                <a:solidFill>
                  <a:srgbClr val="002060"/>
                </a:solidFill>
              </a:rPr>
              <a:t>a menos velha </a:t>
            </a:r>
            <a:r>
              <a:rPr lang="pt-PT" dirty="0" smtClean="0"/>
              <a:t>de todas</a:t>
            </a:r>
            <a:endParaRPr lang="pt-PT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4067944" y="1844824"/>
            <a:ext cx="489667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dirty="0" smtClean="0"/>
              <a:t>Tenho uma </a:t>
            </a:r>
            <a:r>
              <a:rPr lang="pt-PT" sz="2000" b="1" dirty="0" smtClean="0"/>
              <a:t>casa </a:t>
            </a:r>
            <a:r>
              <a:rPr lang="pt-PT" sz="2000" b="1" dirty="0" smtClean="0">
                <a:solidFill>
                  <a:srgbClr val="002060"/>
                </a:solidFill>
              </a:rPr>
              <a:t>velha.</a:t>
            </a:r>
            <a:endParaRPr lang="pt-PT" sz="2000" b="1" dirty="0">
              <a:solidFill>
                <a:srgbClr val="002060"/>
              </a:solidFill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1907704" y="1844824"/>
            <a:ext cx="194421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rgbClr val="002060"/>
                </a:solidFill>
              </a:rPr>
              <a:t>Exemplo</a:t>
            </a:r>
            <a:endParaRPr lang="pt-PT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2714</TotalTime>
  <Words>770</Words>
  <Application>Microsoft Office PowerPoint</Application>
  <PresentationFormat>Apresentação no Ecrã (4:3)</PresentationFormat>
  <Paragraphs>152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Fluxo</vt:lpstr>
      <vt:lpstr>O adjetivo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adjetivo</dc:title>
  <dc:creator>tmn</dc:creator>
  <cp:lastModifiedBy>-</cp:lastModifiedBy>
  <cp:revision>36</cp:revision>
  <dcterms:created xsi:type="dcterms:W3CDTF">2011-06-04T19:37:52Z</dcterms:created>
  <dcterms:modified xsi:type="dcterms:W3CDTF">2012-01-26T10:27:44Z</dcterms:modified>
</cp:coreProperties>
</file>