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0" r:id="rId4"/>
    <p:sldId id="258" r:id="rId5"/>
    <p:sldId id="259"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Lst>
  <p:sldSz cx="9144000" cy="6858000" type="screen4x3"/>
  <p:notesSz cx="6858000" cy="9144000"/>
  <p:defaultTextStyle>
    <a:defPPr>
      <a:defRPr lang="pt-PT"/>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DA0000"/>
    <a:srgbClr val="D00054"/>
    <a:srgbClr val="007A3D"/>
    <a:srgbClr val="D66B00"/>
    <a:srgbClr val="C800C8"/>
    <a:srgbClr val="D00068"/>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3" d="100"/>
          <a:sy n="103" d="100"/>
        </p:scale>
        <p:origin x="-204"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o de título">
    <p:spTree>
      <p:nvGrpSpPr>
        <p:cNvPr id="1" name=""/>
        <p:cNvGrpSpPr/>
        <p:nvPr/>
      </p:nvGrpSpPr>
      <p:grpSpPr>
        <a:xfrm>
          <a:off x="0" y="0"/>
          <a:ext cx="0" cy="0"/>
          <a:chOff x="0" y="0"/>
          <a:chExt cx="0" cy="0"/>
        </a:xfrm>
      </p:grpSpPr>
      <p:sp>
        <p:nvSpPr>
          <p:cNvPr id="2" name="Título 1"/>
          <p:cNvSpPr>
            <a:spLocks noGrp="1"/>
          </p:cNvSpPr>
          <p:nvPr>
            <p:ph type="ctrTitle"/>
          </p:nvPr>
        </p:nvSpPr>
        <p:spPr>
          <a:xfrm>
            <a:off x="685800" y="2130425"/>
            <a:ext cx="7772400" cy="1470025"/>
          </a:xfrm>
        </p:spPr>
        <p:txBody>
          <a:bodyPr/>
          <a:lstStyle/>
          <a:p>
            <a:r>
              <a:rPr lang="pt-PT" smtClean="0"/>
              <a:t>Clique para editar o estilo</a:t>
            </a:r>
            <a:endParaRPr lang="pt-PT"/>
          </a:p>
        </p:txBody>
      </p:sp>
      <p:sp>
        <p:nvSpPr>
          <p:cNvPr id="3" name="Subtítulo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pt-PT" smtClean="0"/>
              <a:t>Faça clique para editar o estilo</a:t>
            </a:r>
            <a:endParaRPr lang="pt-PT"/>
          </a:p>
        </p:txBody>
      </p:sp>
      <p:sp>
        <p:nvSpPr>
          <p:cNvPr id="4" name="Marcador de Posição da Data 3"/>
          <p:cNvSpPr>
            <a:spLocks noGrp="1"/>
          </p:cNvSpPr>
          <p:nvPr>
            <p:ph type="dt" sz="half" idx="10"/>
          </p:nvPr>
        </p:nvSpPr>
        <p:spPr/>
        <p:txBody>
          <a:bodyPr/>
          <a:lstStyle>
            <a:lvl1pPr>
              <a:defRPr/>
            </a:lvl1pPr>
          </a:lstStyle>
          <a:p>
            <a:pPr>
              <a:defRPr/>
            </a:pPr>
            <a:fld id="{10F6492F-C5AB-4DBD-8AB2-06B40EE9A3B7}" type="datetimeFigureOut">
              <a:rPr lang="pt-PT"/>
              <a:pPr>
                <a:defRPr/>
              </a:pPr>
              <a:t>26-01-2012</a:t>
            </a:fld>
            <a:endParaRPr lang="pt-PT"/>
          </a:p>
        </p:txBody>
      </p:sp>
      <p:sp>
        <p:nvSpPr>
          <p:cNvPr id="5" name="Marcador de Posição do Rodapé 4"/>
          <p:cNvSpPr>
            <a:spLocks noGrp="1"/>
          </p:cNvSpPr>
          <p:nvPr>
            <p:ph type="ftr" sz="quarter" idx="11"/>
          </p:nvPr>
        </p:nvSpPr>
        <p:spPr/>
        <p:txBody>
          <a:bodyPr/>
          <a:lstStyle>
            <a:lvl1pPr>
              <a:defRPr/>
            </a:lvl1pPr>
          </a:lstStyle>
          <a:p>
            <a:pPr>
              <a:defRPr/>
            </a:pPr>
            <a:endParaRPr lang="pt-PT"/>
          </a:p>
        </p:txBody>
      </p:sp>
      <p:sp>
        <p:nvSpPr>
          <p:cNvPr id="6" name="Marcador de Posição do Número do Diapositivo 5"/>
          <p:cNvSpPr>
            <a:spLocks noGrp="1"/>
          </p:cNvSpPr>
          <p:nvPr>
            <p:ph type="sldNum" sz="quarter" idx="12"/>
          </p:nvPr>
        </p:nvSpPr>
        <p:spPr/>
        <p:txBody>
          <a:bodyPr/>
          <a:lstStyle>
            <a:lvl1pPr>
              <a:defRPr/>
            </a:lvl1pPr>
          </a:lstStyle>
          <a:p>
            <a:pPr>
              <a:defRPr/>
            </a:pPr>
            <a:fld id="{1A08A65C-1ED8-4B3E-982C-5609B642D1E6}" type="slidenum">
              <a:rPr lang="pt-PT"/>
              <a:pPr>
                <a:defRPr/>
              </a:pPr>
              <a:t>‹nº›</a:t>
            </a:fld>
            <a:endParaRPr lang="pt-PT"/>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e texto vertical">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PT" smtClean="0"/>
              <a:t>Clique para editar o estilo</a:t>
            </a:r>
            <a:endParaRPr lang="pt-PT"/>
          </a:p>
        </p:txBody>
      </p:sp>
      <p:sp>
        <p:nvSpPr>
          <p:cNvPr id="3" name="Marcador de Posição de Texto Vertical 2"/>
          <p:cNvSpPr>
            <a:spLocks noGrp="1"/>
          </p:cNvSpPr>
          <p:nvPr>
            <p:ph type="body" orient="vert" idx="1"/>
          </p:nvPr>
        </p:nvSpPr>
        <p:spPr/>
        <p:txBody>
          <a:bodyPr vert="eaVert"/>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4" name="Marcador de Posição da Data 3"/>
          <p:cNvSpPr>
            <a:spLocks noGrp="1"/>
          </p:cNvSpPr>
          <p:nvPr>
            <p:ph type="dt" sz="half" idx="10"/>
          </p:nvPr>
        </p:nvSpPr>
        <p:spPr/>
        <p:txBody>
          <a:bodyPr/>
          <a:lstStyle>
            <a:lvl1pPr>
              <a:defRPr/>
            </a:lvl1pPr>
          </a:lstStyle>
          <a:p>
            <a:pPr>
              <a:defRPr/>
            </a:pPr>
            <a:fld id="{5E8B358D-735E-417D-B9FD-733A6702CCD7}" type="datetimeFigureOut">
              <a:rPr lang="pt-PT"/>
              <a:pPr>
                <a:defRPr/>
              </a:pPr>
              <a:t>26-01-2012</a:t>
            </a:fld>
            <a:endParaRPr lang="pt-PT"/>
          </a:p>
        </p:txBody>
      </p:sp>
      <p:sp>
        <p:nvSpPr>
          <p:cNvPr id="5" name="Marcador de Posição do Rodapé 4"/>
          <p:cNvSpPr>
            <a:spLocks noGrp="1"/>
          </p:cNvSpPr>
          <p:nvPr>
            <p:ph type="ftr" sz="quarter" idx="11"/>
          </p:nvPr>
        </p:nvSpPr>
        <p:spPr/>
        <p:txBody>
          <a:bodyPr/>
          <a:lstStyle>
            <a:lvl1pPr>
              <a:defRPr/>
            </a:lvl1pPr>
          </a:lstStyle>
          <a:p>
            <a:pPr>
              <a:defRPr/>
            </a:pPr>
            <a:endParaRPr lang="pt-PT"/>
          </a:p>
        </p:txBody>
      </p:sp>
      <p:sp>
        <p:nvSpPr>
          <p:cNvPr id="6" name="Marcador de Posição do Número do Diapositivo 5"/>
          <p:cNvSpPr>
            <a:spLocks noGrp="1"/>
          </p:cNvSpPr>
          <p:nvPr>
            <p:ph type="sldNum" sz="quarter" idx="12"/>
          </p:nvPr>
        </p:nvSpPr>
        <p:spPr/>
        <p:txBody>
          <a:bodyPr/>
          <a:lstStyle>
            <a:lvl1pPr>
              <a:defRPr/>
            </a:lvl1pPr>
          </a:lstStyle>
          <a:p>
            <a:pPr>
              <a:defRPr/>
            </a:pPr>
            <a:fld id="{3C50F83C-C425-4A19-8257-ED5E54D43CD9}" type="slidenum">
              <a:rPr lang="pt-PT"/>
              <a:pPr>
                <a:defRPr/>
              </a:pPr>
              <a:t>‹nº›</a:t>
            </a:fld>
            <a:endParaRPr lang="pt-PT"/>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e texto">
    <p:spTree>
      <p:nvGrpSpPr>
        <p:cNvPr id="1" name=""/>
        <p:cNvGrpSpPr/>
        <p:nvPr/>
      </p:nvGrpSpPr>
      <p:grpSpPr>
        <a:xfrm>
          <a:off x="0" y="0"/>
          <a:ext cx="0" cy="0"/>
          <a:chOff x="0" y="0"/>
          <a:chExt cx="0" cy="0"/>
        </a:xfrm>
      </p:grpSpPr>
      <p:sp>
        <p:nvSpPr>
          <p:cNvPr id="2" name="Título Vertical 1"/>
          <p:cNvSpPr>
            <a:spLocks noGrp="1"/>
          </p:cNvSpPr>
          <p:nvPr>
            <p:ph type="title" orient="vert"/>
          </p:nvPr>
        </p:nvSpPr>
        <p:spPr>
          <a:xfrm>
            <a:off x="6629400" y="274638"/>
            <a:ext cx="2057400" cy="5851525"/>
          </a:xfrm>
        </p:spPr>
        <p:txBody>
          <a:bodyPr vert="eaVert"/>
          <a:lstStyle/>
          <a:p>
            <a:r>
              <a:rPr lang="pt-PT" smtClean="0"/>
              <a:t>Clique para editar o estilo</a:t>
            </a:r>
            <a:endParaRPr lang="pt-PT"/>
          </a:p>
        </p:txBody>
      </p:sp>
      <p:sp>
        <p:nvSpPr>
          <p:cNvPr id="3" name="Marcador de Posição de Texto Vertical 2"/>
          <p:cNvSpPr>
            <a:spLocks noGrp="1"/>
          </p:cNvSpPr>
          <p:nvPr>
            <p:ph type="body" orient="vert" idx="1"/>
          </p:nvPr>
        </p:nvSpPr>
        <p:spPr>
          <a:xfrm>
            <a:off x="457200" y="274638"/>
            <a:ext cx="6019800" cy="5851525"/>
          </a:xfrm>
        </p:spPr>
        <p:txBody>
          <a:bodyPr vert="eaVert"/>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4" name="Marcador de Posição da Data 3"/>
          <p:cNvSpPr>
            <a:spLocks noGrp="1"/>
          </p:cNvSpPr>
          <p:nvPr>
            <p:ph type="dt" sz="half" idx="10"/>
          </p:nvPr>
        </p:nvSpPr>
        <p:spPr/>
        <p:txBody>
          <a:bodyPr/>
          <a:lstStyle>
            <a:lvl1pPr>
              <a:defRPr/>
            </a:lvl1pPr>
          </a:lstStyle>
          <a:p>
            <a:pPr>
              <a:defRPr/>
            </a:pPr>
            <a:fld id="{7DB61046-8687-47AB-A0E2-913762CF7848}" type="datetimeFigureOut">
              <a:rPr lang="pt-PT"/>
              <a:pPr>
                <a:defRPr/>
              </a:pPr>
              <a:t>26-01-2012</a:t>
            </a:fld>
            <a:endParaRPr lang="pt-PT"/>
          </a:p>
        </p:txBody>
      </p:sp>
      <p:sp>
        <p:nvSpPr>
          <p:cNvPr id="5" name="Marcador de Posição do Rodapé 4"/>
          <p:cNvSpPr>
            <a:spLocks noGrp="1"/>
          </p:cNvSpPr>
          <p:nvPr>
            <p:ph type="ftr" sz="quarter" idx="11"/>
          </p:nvPr>
        </p:nvSpPr>
        <p:spPr/>
        <p:txBody>
          <a:bodyPr/>
          <a:lstStyle>
            <a:lvl1pPr>
              <a:defRPr/>
            </a:lvl1pPr>
          </a:lstStyle>
          <a:p>
            <a:pPr>
              <a:defRPr/>
            </a:pPr>
            <a:endParaRPr lang="pt-PT"/>
          </a:p>
        </p:txBody>
      </p:sp>
      <p:sp>
        <p:nvSpPr>
          <p:cNvPr id="6" name="Marcador de Posição do Número do Diapositivo 5"/>
          <p:cNvSpPr>
            <a:spLocks noGrp="1"/>
          </p:cNvSpPr>
          <p:nvPr>
            <p:ph type="sldNum" sz="quarter" idx="12"/>
          </p:nvPr>
        </p:nvSpPr>
        <p:spPr/>
        <p:txBody>
          <a:bodyPr/>
          <a:lstStyle>
            <a:lvl1pPr>
              <a:defRPr/>
            </a:lvl1pPr>
          </a:lstStyle>
          <a:p>
            <a:pPr>
              <a:defRPr/>
            </a:pPr>
            <a:fld id="{9015B10A-5E90-4955-A399-09986EC233C9}" type="slidenum">
              <a:rPr lang="pt-PT"/>
              <a:pPr>
                <a:defRPr/>
              </a:pPr>
              <a:t>‹nº›</a:t>
            </a:fld>
            <a:endParaRPr lang="pt-PT"/>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e object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PT" smtClean="0"/>
              <a:t>Clique para editar o estilo</a:t>
            </a:r>
            <a:endParaRPr lang="pt-PT"/>
          </a:p>
        </p:txBody>
      </p:sp>
      <p:sp>
        <p:nvSpPr>
          <p:cNvPr id="3" name="Marcador de Posição de Conteúdo 2"/>
          <p:cNvSpPr>
            <a:spLocks noGrp="1"/>
          </p:cNvSpPr>
          <p:nvPr>
            <p:ph idx="1"/>
          </p:nvPr>
        </p:nvSpPr>
        <p:spPr/>
        <p:txBody>
          <a:body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4" name="Marcador de Posição da Data 3"/>
          <p:cNvSpPr>
            <a:spLocks noGrp="1"/>
          </p:cNvSpPr>
          <p:nvPr>
            <p:ph type="dt" sz="half" idx="10"/>
          </p:nvPr>
        </p:nvSpPr>
        <p:spPr/>
        <p:txBody>
          <a:bodyPr/>
          <a:lstStyle>
            <a:lvl1pPr>
              <a:defRPr/>
            </a:lvl1pPr>
          </a:lstStyle>
          <a:p>
            <a:pPr>
              <a:defRPr/>
            </a:pPr>
            <a:fld id="{5FC4A29A-90E2-4938-9561-086F0BA4031D}" type="datetimeFigureOut">
              <a:rPr lang="pt-PT"/>
              <a:pPr>
                <a:defRPr/>
              </a:pPr>
              <a:t>26-01-2012</a:t>
            </a:fld>
            <a:endParaRPr lang="pt-PT"/>
          </a:p>
        </p:txBody>
      </p:sp>
      <p:sp>
        <p:nvSpPr>
          <p:cNvPr id="5" name="Marcador de Posição do Rodapé 4"/>
          <p:cNvSpPr>
            <a:spLocks noGrp="1"/>
          </p:cNvSpPr>
          <p:nvPr>
            <p:ph type="ftr" sz="quarter" idx="11"/>
          </p:nvPr>
        </p:nvSpPr>
        <p:spPr/>
        <p:txBody>
          <a:bodyPr/>
          <a:lstStyle>
            <a:lvl1pPr>
              <a:defRPr/>
            </a:lvl1pPr>
          </a:lstStyle>
          <a:p>
            <a:pPr>
              <a:defRPr/>
            </a:pPr>
            <a:endParaRPr lang="pt-PT"/>
          </a:p>
        </p:txBody>
      </p:sp>
      <p:sp>
        <p:nvSpPr>
          <p:cNvPr id="6" name="Marcador de Posição do Número do Diapositivo 5"/>
          <p:cNvSpPr>
            <a:spLocks noGrp="1"/>
          </p:cNvSpPr>
          <p:nvPr>
            <p:ph type="sldNum" sz="quarter" idx="12"/>
          </p:nvPr>
        </p:nvSpPr>
        <p:spPr/>
        <p:txBody>
          <a:bodyPr/>
          <a:lstStyle>
            <a:lvl1pPr>
              <a:defRPr/>
            </a:lvl1pPr>
          </a:lstStyle>
          <a:p>
            <a:pPr>
              <a:defRPr/>
            </a:pPr>
            <a:fld id="{C14A0FA5-DB5A-41DD-9934-64D4E75AA471}" type="slidenum">
              <a:rPr lang="pt-PT"/>
              <a:pPr>
                <a:defRPr/>
              </a:pPr>
              <a:t>‹nº›</a:t>
            </a:fld>
            <a:endParaRPr lang="pt-PT"/>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Cabeçalho da Secção">
    <p:spTree>
      <p:nvGrpSpPr>
        <p:cNvPr id="1" name=""/>
        <p:cNvGrpSpPr/>
        <p:nvPr/>
      </p:nvGrpSpPr>
      <p:grpSpPr>
        <a:xfrm>
          <a:off x="0" y="0"/>
          <a:ext cx="0" cy="0"/>
          <a:chOff x="0" y="0"/>
          <a:chExt cx="0" cy="0"/>
        </a:xfrm>
      </p:grpSpPr>
      <p:sp>
        <p:nvSpPr>
          <p:cNvPr id="2" name="Título 1"/>
          <p:cNvSpPr>
            <a:spLocks noGrp="1"/>
          </p:cNvSpPr>
          <p:nvPr>
            <p:ph type="title"/>
          </p:nvPr>
        </p:nvSpPr>
        <p:spPr>
          <a:xfrm>
            <a:off x="722313" y="4406900"/>
            <a:ext cx="7772400" cy="1362075"/>
          </a:xfrm>
        </p:spPr>
        <p:txBody>
          <a:bodyPr anchor="t"/>
          <a:lstStyle>
            <a:lvl1pPr algn="l">
              <a:defRPr sz="4000" b="1" cap="all"/>
            </a:lvl1pPr>
          </a:lstStyle>
          <a:p>
            <a:r>
              <a:rPr lang="pt-PT" smtClean="0"/>
              <a:t>Clique para editar o estilo</a:t>
            </a:r>
            <a:endParaRPr lang="pt-PT"/>
          </a:p>
        </p:txBody>
      </p:sp>
      <p:sp>
        <p:nvSpPr>
          <p:cNvPr id="3" name="Marcador de Posição do Texto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pt-PT" smtClean="0"/>
              <a:t>Clique para editar os estilos</a:t>
            </a:r>
          </a:p>
        </p:txBody>
      </p:sp>
      <p:sp>
        <p:nvSpPr>
          <p:cNvPr id="4" name="Marcador de Posição da Data 3"/>
          <p:cNvSpPr>
            <a:spLocks noGrp="1"/>
          </p:cNvSpPr>
          <p:nvPr>
            <p:ph type="dt" sz="half" idx="10"/>
          </p:nvPr>
        </p:nvSpPr>
        <p:spPr/>
        <p:txBody>
          <a:bodyPr/>
          <a:lstStyle>
            <a:lvl1pPr>
              <a:defRPr/>
            </a:lvl1pPr>
          </a:lstStyle>
          <a:p>
            <a:pPr>
              <a:defRPr/>
            </a:pPr>
            <a:fld id="{515F5F96-AD74-46A2-B2C2-D592F9F27CB4}" type="datetimeFigureOut">
              <a:rPr lang="pt-PT"/>
              <a:pPr>
                <a:defRPr/>
              </a:pPr>
              <a:t>26-01-2012</a:t>
            </a:fld>
            <a:endParaRPr lang="pt-PT"/>
          </a:p>
        </p:txBody>
      </p:sp>
      <p:sp>
        <p:nvSpPr>
          <p:cNvPr id="5" name="Marcador de Posição do Rodapé 4"/>
          <p:cNvSpPr>
            <a:spLocks noGrp="1"/>
          </p:cNvSpPr>
          <p:nvPr>
            <p:ph type="ftr" sz="quarter" idx="11"/>
          </p:nvPr>
        </p:nvSpPr>
        <p:spPr/>
        <p:txBody>
          <a:bodyPr/>
          <a:lstStyle>
            <a:lvl1pPr>
              <a:defRPr/>
            </a:lvl1pPr>
          </a:lstStyle>
          <a:p>
            <a:pPr>
              <a:defRPr/>
            </a:pPr>
            <a:endParaRPr lang="pt-PT"/>
          </a:p>
        </p:txBody>
      </p:sp>
      <p:sp>
        <p:nvSpPr>
          <p:cNvPr id="6" name="Marcador de Posição do Número do Diapositivo 5"/>
          <p:cNvSpPr>
            <a:spLocks noGrp="1"/>
          </p:cNvSpPr>
          <p:nvPr>
            <p:ph type="sldNum" sz="quarter" idx="12"/>
          </p:nvPr>
        </p:nvSpPr>
        <p:spPr/>
        <p:txBody>
          <a:bodyPr/>
          <a:lstStyle>
            <a:lvl1pPr>
              <a:defRPr/>
            </a:lvl1pPr>
          </a:lstStyle>
          <a:p>
            <a:pPr>
              <a:defRPr/>
            </a:pPr>
            <a:fld id="{76B60D45-60EB-437A-8E13-6CCBD76C0E30}" type="slidenum">
              <a:rPr lang="pt-PT"/>
              <a:pPr>
                <a:defRPr/>
              </a:pPr>
              <a:t>‹nº›</a:t>
            </a:fld>
            <a:endParaRPr lang="pt-PT"/>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Conteúdo Dupl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PT" smtClean="0"/>
              <a:t>Clique para editar o estilo</a:t>
            </a:r>
            <a:endParaRPr lang="pt-PT"/>
          </a:p>
        </p:txBody>
      </p:sp>
      <p:sp>
        <p:nvSpPr>
          <p:cNvPr id="3" name="Marcador de Posição de Conteúdo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4" name="Marcador de Posição de Conteúdo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5" name="Marcador de Posição da Data 3"/>
          <p:cNvSpPr>
            <a:spLocks noGrp="1"/>
          </p:cNvSpPr>
          <p:nvPr>
            <p:ph type="dt" sz="half" idx="10"/>
          </p:nvPr>
        </p:nvSpPr>
        <p:spPr/>
        <p:txBody>
          <a:bodyPr/>
          <a:lstStyle>
            <a:lvl1pPr>
              <a:defRPr/>
            </a:lvl1pPr>
          </a:lstStyle>
          <a:p>
            <a:pPr>
              <a:defRPr/>
            </a:pPr>
            <a:fld id="{35F58A51-8D71-434C-9B02-3C36778CEC96}" type="datetimeFigureOut">
              <a:rPr lang="pt-PT"/>
              <a:pPr>
                <a:defRPr/>
              </a:pPr>
              <a:t>26-01-2012</a:t>
            </a:fld>
            <a:endParaRPr lang="pt-PT"/>
          </a:p>
        </p:txBody>
      </p:sp>
      <p:sp>
        <p:nvSpPr>
          <p:cNvPr id="6" name="Marcador de Posição do Rodapé 4"/>
          <p:cNvSpPr>
            <a:spLocks noGrp="1"/>
          </p:cNvSpPr>
          <p:nvPr>
            <p:ph type="ftr" sz="quarter" idx="11"/>
          </p:nvPr>
        </p:nvSpPr>
        <p:spPr/>
        <p:txBody>
          <a:bodyPr/>
          <a:lstStyle>
            <a:lvl1pPr>
              <a:defRPr/>
            </a:lvl1pPr>
          </a:lstStyle>
          <a:p>
            <a:pPr>
              <a:defRPr/>
            </a:pPr>
            <a:endParaRPr lang="pt-PT"/>
          </a:p>
        </p:txBody>
      </p:sp>
      <p:sp>
        <p:nvSpPr>
          <p:cNvPr id="7" name="Marcador de Posição do Número do Diapositivo 5"/>
          <p:cNvSpPr>
            <a:spLocks noGrp="1"/>
          </p:cNvSpPr>
          <p:nvPr>
            <p:ph type="sldNum" sz="quarter" idx="12"/>
          </p:nvPr>
        </p:nvSpPr>
        <p:spPr/>
        <p:txBody>
          <a:bodyPr/>
          <a:lstStyle>
            <a:lvl1pPr>
              <a:defRPr/>
            </a:lvl1pPr>
          </a:lstStyle>
          <a:p>
            <a:pPr>
              <a:defRPr/>
            </a:pPr>
            <a:fld id="{33EDA06E-D774-4431-8635-DC23CAE969B7}" type="slidenum">
              <a:rPr lang="pt-PT"/>
              <a:pPr>
                <a:defRPr/>
              </a:pPr>
              <a:t>‹nº›</a:t>
            </a:fld>
            <a:endParaRPr lang="pt-PT"/>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çã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lvl1pPr>
              <a:defRPr/>
            </a:lvl1pPr>
          </a:lstStyle>
          <a:p>
            <a:r>
              <a:rPr lang="pt-PT" smtClean="0"/>
              <a:t>Clique para editar o estilo</a:t>
            </a:r>
            <a:endParaRPr lang="pt-PT"/>
          </a:p>
        </p:txBody>
      </p:sp>
      <p:sp>
        <p:nvSpPr>
          <p:cNvPr id="3" name="Marcador de Posição do Texto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PT" smtClean="0"/>
              <a:t>Clique para editar os estilos</a:t>
            </a:r>
          </a:p>
        </p:txBody>
      </p:sp>
      <p:sp>
        <p:nvSpPr>
          <p:cNvPr id="4" name="Marcador de Posição de Conteúdo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5" name="Marcador de Posição do Texto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PT" smtClean="0"/>
              <a:t>Clique para editar os estilos</a:t>
            </a:r>
          </a:p>
        </p:txBody>
      </p:sp>
      <p:sp>
        <p:nvSpPr>
          <p:cNvPr id="6" name="Marcador de Posição de Conteúdo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7" name="Marcador de Posição da Data 3"/>
          <p:cNvSpPr>
            <a:spLocks noGrp="1"/>
          </p:cNvSpPr>
          <p:nvPr>
            <p:ph type="dt" sz="half" idx="10"/>
          </p:nvPr>
        </p:nvSpPr>
        <p:spPr/>
        <p:txBody>
          <a:bodyPr/>
          <a:lstStyle>
            <a:lvl1pPr>
              <a:defRPr/>
            </a:lvl1pPr>
          </a:lstStyle>
          <a:p>
            <a:pPr>
              <a:defRPr/>
            </a:pPr>
            <a:fld id="{131AC562-A8DA-4891-B727-E91E6D3E8C61}" type="datetimeFigureOut">
              <a:rPr lang="pt-PT"/>
              <a:pPr>
                <a:defRPr/>
              </a:pPr>
              <a:t>26-01-2012</a:t>
            </a:fld>
            <a:endParaRPr lang="pt-PT"/>
          </a:p>
        </p:txBody>
      </p:sp>
      <p:sp>
        <p:nvSpPr>
          <p:cNvPr id="8" name="Marcador de Posição do Rodapé 4"/>
          <p:cNvSpPr>
            <a:spLocks noGrp="1"/>
          </p:cNvSpPr>
          <p:nvPr>
            <p:ph type="ftr" sz="quarter" idx="11"/>
          </p:nvPr>
        </p:nvSpPr>
        <p:spPr/>
        <p:txBody>
          <a:bodyPr/>
          <a:lstStyle>
            <a:lvl1pPr>
              <a:defRPr/>
            </a:lvl1pPr>
          </a:lstStyle>
          <a:p>
            <a:pPr>
              <a:defRPr/>
            </a:pPr>
            <a:endParaRPr lang="pt-PT"/>
          </a:p>
        </p:txBody>
      </p:sp>
      <p:sp>
        <p:nvSpPr>
          <p:cNvPr id="9" name="Marcador de Posição do Número do Diapositivo 5"/>
          <p:cNvSpPr>
            <a:spLocks noGrp="1"/>
          </p:cNvSpPr>
          <p:nvPr>
            <p:ph type="sldNum" sz="quarter" idx="12"/>
          </p:nvPr>
        </p:nvSpPr>
        <p:spPr/>
        <p:txBody>
          <a:bodyPr/>
          <a:lstStyle>
            <a:lvl1pPr>
              <a:defRPr/>
            </a:lvl1pPr>
          </a:lstStyle>
          <a:p>
            <a:pPr>
              <a:defRPr/>
            </a:pPr>
            <a:fld id="{37D88762-F3F8-4373-9745-61D5DA0E0979}" type="slidenum">
              <a:rPr lang="pt-PT"/>
              <a:pPr>
                <a:defRPr/>
              </a:pPr>
              <a:t>‹nº›</a:t>
            </a:fld>
            <a:endParaRPr lang="pt-PT"/>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 títul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PT" smtClean="0"/>
              <a:t>Clique para editar o estilo</a:t>
            </a:r>
            <a:endParaRPr lang="pt-PT"/>
          </a:p>
        </p:txBody>
      </p:sp>
      <p:sp>
        <p:nvSpPr>
          <p:cNvPr id="3" name="Marcador de Posição da Data 3"/>
          <p:cNvSpPr>
            <a:spLocks noGrp="1"/>
          </p:cNvSpPr>
          <p:nvPr>
            <p:ph type="dt" sz="half" idx="10"/>
          </p:nvPr>
        </p:nvSpPr>
        <p:spPr/>
        <p:txBody>
          <a:bodyPr/>
          <a:lstStyle>
            <a:lvl1pPr>
              <a:defRPr/>
            </a:lvl1pPr>
          </a:lstStyle>
          <a:p>
            <a:pPr>
              <a:defRPr/>
            </a:pPr>
            <a:fld id="{68659FD8-AFAA-4C7F-8D3E-0E2B0256AA37}" type="datetimeFigureOut">
              <a:rPr lang="pt-PT"/>
              <a:pPr>
                <a:defRPr/>
              </a:pPr>
              <a:t>26-01-2012</a:t>
            </a:fld>
            <a:endParaRPr lang="pt-PT"/>
          </a:p>
        </p:txBody>
      </p:sp>
      <p:sp>
        <p:nvSpPr>
          <p:cNvPr id="4" name="Marcador de Posição do Rodapé 4"/>
          <p:cNvSpPr>
            <a:spLocks noGrp="1"/>
          </p:cNvSpPr>
          <p:nvPr>
            <p:ph type="ftr" sz="quarter" idx="11"/>
          </p:nvPr>
        </p:nvSpPr>
        <p:spPr/>
        <p:txBody>
          <a:bodyPr/>
          <a:lstStyle>
            <a:lvl1pPr>
              <a:defRPr/>
            </a:lvl1pPr>
          </a:lstStyle>
          <a:p>
            <a:pPr>
              <a:defRPr/>
            </a:pPr>
            <a:endParaRPr lang="pt-PT"/>
          </a:p>
        </p:txBody>
      </p:sp>
      <p:sp>
        <p:nvSpPr>
          <p:cNvPr id="5" name="Marcador de Posição do Número do Diapositivo 5"/>
          <p:cNvSpPr>
            <a:spLocks noGrp="1"/>
          </p:cNvSpPr>
          <p:nvPr>
            <p:ph type="sldNum" sz="quarter" idx="12"/>
          </p:nvPr>
        </p:nvSpPr>
        <p:spPr/>
        <p:txBody>
          <a:bodyPr/>
          <a:lstStyle>
            <a:lvl1pPr>
              <a:defRPr/>
            </a:lvl1pPr>
          </a:lstStyle>
          <a:p>
            <a:pPr>
              <a:defRPr/>
            </a:pPr>
            <a:fld id="{29259766-4017-4849-BEF4-E1D105D5840F}" type="slidenum">
              <a:rPr lang="pt-PT"/>
              <a:pPr>
                <a:defRPr/>
              </a:pPr>
              <a:t>‹nº›</a:t>
            </a:fld>
            <a:endParaRPr lang="pt-PT"/>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m branco">
    <p:spTree>
      <p:nvGrpSpPr>
        <p:cNvPr id="1" name=""/>
        <p:cNvGrpSpPr/>
        <p:nvPr/>
      </p:nvGrpSpPr>
      <p:grpSpPr>
        <a:xfrm>
          <a:off x="0" y="0"/>
          <a:ext cx="0" cy="0"/>
          <a:chOff x="0" y="0"/>
          <a:chExt cx="0" cy="0"/>
        </a:xfrm>
      </p:grpSpPr>
      <p:sp>
        <p:nvSpPr>
          <p:cNvPr id="2" name="Marcador de Posição da Data 3"/>
          <p:cNvSpPr>
            <a:spLocks noGrp="1"/>
          </p:cNvSpPr>
          <p:nvPr>
            <p:ph type="dt" sz="half" idx="10"/>
          </p:nvPr>
        </p:nvSpPr>
        <p:spPr/>
        <p:txBody>
          <a:bodyPr/>
          <a:lstStyle>
            <a:lvl1pPr>
              <a:defRPr/>
            </a:lvl1pPr>
          </a:lstStyle>
          <a:p>
            <a:pPr>
              <a:defRPr/>
            </a:pPr>
            <a:fld id="{2DC0DA94-4469-4592-84A5-A6B9AAB0CC52}" type="datetimeFigureOut">
              <a:rPr lang="pt-PT"/>
              <a:pPr>
                <a:defRPr/>
              </a:pPr>
              <a:t>26-01-2012</a:t>
            </a:fld>
            <a:endParaRPr lang="pt-PT"/>
          </a:p>
        </p:txBody>
      </p:sp>
      <p:sp>
        <p:nvSpPr>
          <p:cNvPr id="3" name="Marcador de Posição do Rodapé 4"/>
          <p:cNvSpPr>
            <a:spLocks noGrp="1"/>
          </p:cNvSpPr>
          <p:nvPr>
            <p:ph type="ftr" sz="quarter" idx="11"/>
          </p:nvPr>
        </p:nvSpPr>
        <p:spPr/>
        <p:txBody>
          <a:bodyPr/>
          <a:lstStyle>
            <a:lvl1pPr>
              <a:defRPr/>
            </a:lvl1pPr>
          </a:lstStyle>
          <a:p>
            <a:pPr>
              <a:defRPr/>
            </a:pPr>
            <a:endParaRPr lang="pt-PT"/>
          </a:p>
        </p:txBody>
      </p:sp>
      <p:sp>
        <p:nvSpPr>
          <p:cNvPr id="4" name="Marcador de Posição do Número do Diapositivo 5"/>
          <p:cNvSpPr>
            <a:spLocks noGrp="1"/>
          </p:cNvSpPr>
          <p:nvPr>
            <p:ph type="sldNum" sz="quarter" idx="12"/>
          </p:nvPr>
        </p:nvSpPr>
        <p:spPr/>
        <p:txBody>
          <a:bodyPr/>
          <a:lstStyle>
            <a:lvl1pPr>
              <a:defRPr/>
            </a:lvl1pPr>
          </a:lstStyle>
          <a:p>
            <a:pPr>
              <a:defRPr/>
            </a:pPr>
            <a:fld id="{88015535-23DF-4CDC-982C-10736151CC46}" type="slidenum">
              <a:rPr lang="pt-PT"/>
              <a:pPr>
                <a:defRPr/>
              </a:pPr>
              <a:t>‹nº›</a:t>
            </a:fld>
            <a:endParaRPr lang="pt-PT"/>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údo com Legenda">
    <p:spTree>
      <p:nvGrpSpPr>
        <p:cNvPr id="1" name=""/>
        <p:cNvGrpSpPr/>
        <p:nvPr/>
      </p:nvGrpSpPr>
      <p:grpSpPr>
        <a:xfrm>
          <a:off x="0" y="0"/>
          <a:ext cx="0" cy="0"/>
          <a:chOff x="0" y="0"/>
          <a:chExt cx="0" cy="0"/>
        </a:xfrm>
      </p:grpSpPr>
      <p:sp>
        <p:nvSpPr>
          <p:cNvPr id="2" name="Título 1"/>
          <p:cNvSpPr>
            <a:spLocks noGrp="1"/>
          </p:cNvSpPr>
          <p:nvPr>
            <p:ph type="title"/>
          </p:nvPr>
        </p:nvSpPr>
        <p:spPr>
          <a:xfrm>
            <a:off x="457200" y="273050"/>
            <a:ext cx="3008313" cy="1162050"/>
          </a:xfrm>
        </p:spPr>
        <p:txBody>
          <a:bodyPr anchor="b"/>
          <a:lstStyle>
            <a:lvl1pPr algn="l">
              <a:defRPr sz="2000" b="1"/>
            </a:lvl1pPr>
          </a:lstStyle>
          <a:p>
            <a:r>
              <a:rPr lang="pt-PT" smtClean="0"/>
              <a:t>Clique para editar o estilo</a:t>
            </a:r>
            <a:endParaRPr lang="pt-PT"/>
          </a:p>
        </p:txBody>
      </p:sp>
      <p:sp>
        <p:nvSpPr>
          <p:cNvPr id="3" name="Marcador de Posição de Conteúdo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4" name="Marcador de Posição do Texto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pt-PT" smtClean="0"/>
              <a:t>Clique para editar os estilos</a:t>
            </a:r>
          </a:p>
        </p:txBody>
      </p:sp>
      <p:sp>
        <p:nvSpPr>
          <p:cNvPr id="5" name="Marcador de Posição da Data 3"/>
          <p:cNvSpPr>
            <a:spLocks noGrp="1"/>
          </p:cNvSpPr>
          <p:nvPr>
            <p:ph type="dt" sz="half" idx="10"/>
          </p:nvPr>
        </p:nvSpPr>
        <p:spPr/>
        <p:txBody>
          <a:bodyPr/>
          <a:lstStyle>
            <a:lvl1pPr>
              <a:defRPr/>
            </a:lvl1pPr>
          </a:lstStyle>
          <a:p>
            <a:pPr>
              <a:defRPr/>
            </a:pPr>
            <a:fld id="{73442C66-15A0-4A57-883F-B8D02FFC5F33}" type="datetimeFigureOut">
              <a:rPr lang="pt-PT"/>
              <a:pPr>
                <a:defRPr/>
              </a:pPr>
              <a:t>26-01-2012</a:t>
            </a:fld>
            <a:endParaRPr lang="pt-PT"/>
          </a:p>
        </p:txBody>
      </p:sp>
      <p:sp>
        <p:nvSpPr>
          <p:cNvPr id="6" name="Marcador de Posição do Rodapé 4"/>
          <p:cNvSpPr>
            <a:spLocks noGrp="1"/>
          </p:cNvSpPr>
          <p:nvPr>
            <p:ph type="ftr" sz="quarter" idx="11"/>
          </p:nvPr>
        </p:nvSpPr>
        <p:spPr/>
        <p:txBody>
          <a:bodyPr/>
          <a:lstStyle>
            <a:lvl1pPr>
              <a:defRPr/>
            </a:lvl1pPr>
          </a:lstStyle>
          <a:p>
            <a:pPr>
              <a:defRPr/>
            </a:pPr>
            <a:endParaRPr lang="pt-PT"/>
          </a:p>
        </p:txBody>
      </p:sp>
      <p:sp>
        <p:nvSpPr>
          <p:cNvPr id="7" name="Marcador de Posição do Número do Diapositivo 5"/>
          <p:cNvSpPr>
            <a:spLocks noGrp="1"/>
          </p:cNvSpPr>
          <p:nvPr>
            <p:ph type="sldNum" sz="quarter" idx="12"/>
          </p:nvPr>
        </p:nvSpPr>
        <p:spPr/>
        <p:txBody>
          <a:bodyPr/>
          <a:lstStyle>
            <a:lvl1pPr>
              <a:defRPr/>
            </a:lvl1pPr>
          </a:lstStyle>
          <a:p>
            <a:pPr>
              <a:defRPr/>
            </a:pPr>
            <a:fld id="{D1DACA10-6DEA-4065-8E4A-486CF6795A14}" type="slidenum">
              <a:rPr lang="pt-PT"/>
              <a:pPr>
                <a:defRPr/>
              </a:pPr>
              <a:t>‹nº›</a:t>
            </a:fld>
            <a:endParaRPr lang="pt-PT"/>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m com Legenda">
    <p:spTree>
      <p:nvGrpSpPr>
        <p:cNvPr id="1" name=""/>
        <p:cNvGrpSpPr/>
        <p:nvPr/>
      </p:nvGrpSpPr>
      <p:grpSpPr>
        <a:xfrm>
          <a:off x="0" y="0"/>
          <a:ext cx="0" cy="0"/>
          <a:chOff x="0" y="0"/>
          <a:chExt cx="0" cy="0"/>
        </a:xfrm>
      </p:grpSpPr>
      <p:sp>
        <p:nvSpPr>
          <p:cNvPr id="2" name="Título 1"/>
          <p:cNvSpPr>
            <a:spLocks noGrp="1"/>
          </p:cNvSpPr>
          <p:nvPr>
            <p:ph type="title"/>
          </p:nvPr>
        </p:nvSpPr>
        <p:spPr>
          <a:xfrm>
            <a:off x="1792288" y="4800600"/>
            <a:ext cx="5486400" cy="566738"/>
          </a:xfrm>
        </p:spPr>
        <p:txBody>
          <a:bodyPr anchor="b"/>
          <a:lstStyle>
            <a:lvl1pPr algn="l">
              <a:defRPr sz="2000" b="1"/>
            </a:lvl1pPr>
          </a:lstStyle>
          <a:p>
            <a:r>
              <a:rPr lang="pt-PT" smtClean="0"/>
              <a:t>Clique para editar o estilo</a:t>
            </a:r>
            <a:endParaRPr lang="pt-PT"/>
          </a:p>
        </p:txBody>
      </p:sp>
      <p:sp>
        <p:nvSpPr>
          <p:cNvPr id="3" name="Marcador de Posição da Imagem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pt-PT" noProof="0"/>
          </a:p>
        </p:txBody>
      </p:sp>
      <p:sp>
        <p:nvSpPr>
          <p:cNvPr id="4" name="Marcador de Posição do Texto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pt-PT" smtClean="0"/>
              <a:t>Clique para editar os estilos</a:t>
            </a:r>
          </a:p>
        </p:txBody>
      </p:sp>
      <p:sp>
        <p:nvSpPr>
          <p:cNvPr id="5" name="Marcador de Posição da Data 3"/>
          <p:cNvSpPr>
            <a:spLocks noGrp="1"/>
          </p:cNvSpPr>
          <p:nvPr>
            <p:ph type="dt" sz="half" idx="10"/>
          </p:nvPr>
        </p:nvSpPr>
        <p:spPr/>
        <p:txBody>
          <a:bodyPr/>
          <a:lstStyle>
            <a:lvl1pPr>
              <a:defRPr/>
            </a:lvl1pPr>
          </a:lstStyle>
          <a:p>
            <a:pPr>
              <a:defRPr/>
            </a:pPr>
            <a:fld id="{F5BFC9E7-A02F-49A2-B4E1-A24552A8C82A}" type="datetimeFigureOut">
              <a:rPr lang="pt-PT"/>
              <a:pPr>
                <a:defRPr/>
              </a:pPr>
              <a:t>26-01-2012</a:t>
            </a:fld>
            <a:endParaRPr lang="pt-PT"/>
          </a:p>
        </p:txBody>
      </p:sp>
      <p:sp>
        <p:nvSpPr>
          <p:cNvPr id="6" name="Marcador de Posição do Rodapé 4"/>
          <p:cNvSpPr>
            <a:spLocks noGrp="1"/>
          </p:cNvSpPr>
          <p:nvPr>
            <p:ph type="ftr" sz="quarter" idx="11"/>
          </p:nvPr>
        </p:nvSpPr>
        <p:spPr/>
        <p:txBody>
          <a:bodyPr/>
          <a:lstStyle>
            <a:lvl1pPr>
              <a:defRPr/>
            </a:lvl1pPr>
          </a:lstStyle>
          <a:p>
            <a:pPr>
              <a:defRPr/>
            </a:pPr>
            <a:endParaRPr lang="pt-PT"/>
          </a:p>
        </p:txBody>
      </p:sp>
      <p:sp>
        <p:nvSpPr>
          <p:cNvPr id="7" name="Marcador de Posição do Número do Diapositivo 5"/>
          <p:cNvSpPr>
            <a:spLocks noGrp="1"/>
          </p:cNvSpPr>
          <p:nvPr>
            <p:ph type="sldNum" sz="quarter" idx="12"/>
          </p:nvPr>
        </p:nvSpPr>
        <p:spPr/>
        <p:txBody>
          <a:bodyPr/>
          <a:lstStyle>
            <a:lvl1pPr>
              <a:defRPr/>
            </a:lvl1pPr>
          </a:lstStyle>
          <a:p>
            <a:pPr>
              <a:defRPr/>
            </a:pPr>
            <a:fld id="{FF3D1D34-8EA8-4758-8945-479270F8EFE5}" type="slidenum">
              <a:rPr lang="pt-PT"/>
              <a:pPr>
                <a:defRPr/>
              </a:pPr>
              <a:t>‹nº›</a:t>
            </a:fld>
            <a:endParaRPr lang="pt-PT"/>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Marcador de Posição do Título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pt-PT" smtClean="0"/>
              <a:t>Clique para editar o estilo</a:t>
            </a:r>
          </a:p>
        </p:txBody>
      </p:sp>
      <p:sp>
        <p:nvSpPr>
          <p:cNvPr id="1027" name="Marcador de Posição do Texto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p>
        </p:txBody>
      </p:sp>
      <p:sp>
        <p:nvSpPr>
          <p:cNvPr id="4" name="Marcador de Posição da Data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6FDA1BF8-658C-496A-AB71-991AAD983C2A}" type="datetimeFigureOut">
              <a:rPr lang="pt-PT"/>
              <a:pPr>
                <a:defRPr/>
              </a:pPr>
              <a:t>26-01-2012</a:t>
            </a:fld>
            <a:endParaRPr lang="pt-PT"/>
          </a:p>
        </p:txBody>
      </p:sp>
      <p:sp>
        <p:nvSpPr>
          <p:cNvPr id="5" name="Marcador de Posição do Rodapé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pt-PT"/>
          </a:p>
        </p:txBody>
      </p:sp>
      <p:sp>
        <p:nvSpPr>
          <p:cNvPr id="6" name="Marcador de Posição do Número do Diapositivo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9522E41C-1D34-413C-B769-8EB466AB448F}" type="slidenum">
              <a:rPr lang="pt-PT"/>
              <a:pPr>
                <a:defRPr/>
              </a:pPr>
              <a:t>‹nº›</a:t>
            </a:fld>
            <a:endParaRPr lang="pt-PT"/>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pt-P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Título 1"/>
          <p:cNvSpPr>
            <a:spLocks noGrp="1"/>
          </p:cNvSpPr>
          <p:nvPr>
            <p:ph type="ctrTitle"/>
          </p:nvPr>
        </p:nvSpPr>
        <p:spPr/>
        <p:txBody>
          <a:bodyPr/>
          <a:lstStyle/>
          <a:p>
            <a:pPr eaLnBrk="1" hangingPunct="1"/>
            <a:r>
              <a:rPr lang="pt-PT" smtClean="0"/>
              <a:t>O advérbio</a:t>
            </a:r>
          </a:p>
        </p:txBody>
      </p:sp>
      <p:sp>
        <p:nvSpPr>
          <p:cNvPr id="3" name="Subtítulo 2"/>
          <p:cNvSpPr>
            <a:spLocks noGrp="1"/>
          </p:cNvSpPr>
          <p:nvPr>
            <p:ph type="subTitle" idx="1"/>
          </p:nvPr>
        </p:nvSpPr>
        <p:spPr/>
        <p:txBody>
          <a:bodyPr rtlCol="0">
            <a:normAutofit/>
          </a:bodyPr>
          <a:lstStyle/>
          <a:p>
            <a:pPr eaLnBrk="1" fontAlgn="auto" hangingPunct="1">
              <a:spcAft>
                <a:spcPts val="0"/>
              </a:spcAft>
              <a:buFont typeface="Arial" pitchFamily="34" charset="0"/>
              <a:buNone/>
              <a:defRPr/>
            </a:pPr>
            <a:r>
              <a:rPr lang="pt-PT" dirty="0" smtClean="0"/>
              <a:t>Classes e flexão</a:t>
            </a:r>
            <a:endParaRPr lang="pt-PT" dirty="0"/>
          </a:p>
        </p:txBody>
      </p:sp>
      <p:sp>
        <p:nvSpPr>
          <p:cNvPr id="4" name="Rectângulo 3"/>
          <p:cNvSpPr/>
          <p:nvPr/>
        </p:nvSpPr>
        <p:spPr>
          <a:xfrm>
            <a:off x="3824006" y="4581128"/>
            <a:ext cx="1495987" cy="369332"/>
          </a:xfrm>
          <a:prstGeom prst="rect">
            <a:avLst/>
          </a:prstGeom>
        </p:spPr>
        <p:txBody>
          <a:bodyPr wrap="none">
            <a:spAutoFit/>
          </a:bodyPr>
          <a:lstStyle>
            <a:defPPr>
              <a:defRPr lang="pt-P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pt-PT" dirty="0" smtClean="0"/>
              <a:t>Manuel Vieira</a:t>
            </a:r>
            <a:endParaRPr lang="pt-PT"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CaixaDeTexto 2"/>
          <p:cNvSpPr txBox="1">
            <a:spLocks noChangeArrowheads="1"/>
          </p:cNvSpPr>
          <p:nvPr/>
        </p:nvSpPr>
        <p:spPr bwMode="auto">
          <a:xfrm>
            <a:off x="2411413" y="836613"/>
            <a:ext cx="4176712" cy="584200"/>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22530" name="CaixaDeTexto 3"/>
          <p:cNvSpPr txBox="1">
            <a:spLocks noChangeArrowheads="1"/>
          </p:cNvSpPr>
          <p:nvPr/>
        </p:nvSpPr>
        <p:spPr bwMode="auto">
          <a:xfrm>
            <a:off x="827088" y="1700213"/>
            <a:ext cx="4176712" cy="830262"/>
          </a:xfrm>
          <a:prstGeom prst="rect">
            <a:avLst/>
          </a:prstGeom>
          <a:noFill/>
          <a:ln w="9525">
            <a:noFill/>
            <a:miter lim="800000"/>
            <a:headEnd/>
            <a:tailEnd/>
          </a:ln>
        </p:spPr>
        <p:txBody>
          <a:bodyPr>
            <a:spAutoFit/>
          </a:bodyPr>
          <a:lstStyle/>
          <a:p>
            <a:r>
              <a:rPr lang="pt-PT" sz="2400">
                <a:latin typeface="Calibri" pitchFamily="34" charset="0"/>
              </a:rPr>
              <a:t>2. Advérbio de predicado</a:t>
            </a:r>
          </a:p>
          <a:p>
            <a:r>
              <a:rPr lang="pt-PT" sz="2400">
                <a:latin typeface="Calibri" pitchFamily="34" charset="0"/>
              </a:rPr>
              <a:t>2.1 Funções sintáticas:</a:t>
            </a:r>
          </a:p>
        </p:txBody>
      </p:sp>
      <p:sp>
        <p:nvSpPr>
          <p:cNvPr id="22531" name="Rectângulo 3"/>
          <p:cNvSpPr>
            <a:spLocks noChangeArrowheads="1"/>
          </p:cNvSpPr>
          <p:nvPr/>
        </p:nvSpPr>
        <p:spPr bwMode="auto">
          <a:xfrm>
            <a:off x="827088" y="2852738"/>
            <a:ext cx="5186362" cy="369887"/>
          </a:xfrm>
          <a:prstGeom prst="rect">
            <a:avLst/>
          </a:prstGeom>
          <a:noFill/>
          <a:ln w="9525">
            <a:noFill/>
            <a:miter lim="800000"/>
            <a:headEnd/>
            <a:tailEnd/>
          </a:ln>
        </p:spPr>
        <p:txBody>
          <a:bodyPr wrap="none">
            <a:spAutoFit/>
          </a:bodyPr>
          <a:lstStyle/>
          <a:p>
            <a:r>
              <a:rPr lang="pt-PT" b="1">
                <a:solidFill>
                  <a:srgbClr val="D00068"/>
                </a:solidFill>
              </a:rPr>
              <a:t>Complemento oblíquo </a:t>
            </a:r>
            <a:r>
              <a:rPr lang="pt-PT" b="1"/>
              <a:t>– </a:t>
            </a:r>
            <a:r>
              <a:rPr lang="pt-PT"/>
              <a:t>coloquei os livros </a:t>
            </a:r>
            <a:r>
              <a:rPr lang="pt-PT" b="1">
                <a:solidFill>
                  <a:srgbClr val="D00054"/>
                </a:solidFill>
              </a:rPr>
              <a:t>ali</a:t>
            </a:r>
            <a:r>
              <a:rPr lang="pt-PT"/>
              <a:t>.</a:t>
            </a:r>
          </a:p>
        </p:txBody>
      </p:sp>
      <p:sp>
        <p:nvSpPr>
          <p:cNvPr id="22532" name="Rectângulo 4"/>
          <p:cNvSpPr>
            <a:spLocks noChangeArrowheads="1"/>
          </p:cNvSpPr>
          <p:nvPr/>
        </p:nvSpPr>
        <p:spPr bwMode="auto">
          <a:xfrm>
            <a:off x="827088" y="3284538"/>
            <a:ext cx="5184775" cy="369887"/>
          </a:xfrm>
          <a:prstGeom prst="rect">
            <a:avLst/>
          </a:prstGeom>
          <a:noFill/>
          <a:ln w="9525">
            <a:noFill/>
            <a:miter lim="800000"/>
            <a:headEnd/>
            <a:tailEnd/>
          </a:ln>
        </p:spPr>
        <p:txBody>
          <a:bodyPr>
            <a:spAutoFit/>
          </a:bodyPr>
          <a:lstStyle/>
          <a:p>
            <a:r>
              <a:rPr lang="pt-PT" b="1">
                <a:solidFill>
                  <a:srgbClr val="D00068"/>
                </a:solidFill>
              </a:rPr>
              <a:t>Complemento oblíquo </a:t>
            </a:r>
            <a:r>
              <a:rPr lang="pt-PT" b="1"/>
              <a:t>– </a:t>
            </a:r>
            <a:r>
              <a:rPr lang="pt-PT"/>
              <a:t>Ela mora </a:t>
            </a:r>
            <a:r>
              <a:rPr lang="pt-PT" b="1">
                <a:solidFill>
                  <a:srgbClr val="D00054"/>
                </a:solidFill>
              </a:rPr>
              <a:t>perto</a:t>
            </a:r>
            <a:r>
              <a:rPr lang="pt-PT"/>
              <a:t>.</a:t>
            </a:r>
          </a:p>
        </p:txBody>
      </p:sp>
      <p:sp>
        <p:nvSpPr>
          <p:cNvPr id="22533" name="Rectângulo 5"/>
          <p:cNvSpPr>
            <a:spLocks noChangeArrowheads="1"/>
          </p:cNvSpPr>
          <p:nvPr/>
        </p:nvSpPr>
        <p:spPr bwMode="auto">
          <a:xfrm>
            <a:off x="827088" y="3716338"/>
            <a:ext cx="7129462" cy="369887"/>
          </a:xfrm>
          <a:prstGeom prst="rect">
            <a:avLst/>
          </a:prstGeom>
          <a:noFill/>
          <a:ln w="9525">
            <a:noFill/>
            <a:miter lim="800000"/>
            <a:headEnd/>
            <a:tailEnd/>
          </a:ln>
        </p:spPr>
        <p:txBody>
          <a:bodyPr>
            <a:spAutoFit/>
          </a:bodyPr>
          <a:lstStyle/>
          <a:p>
            <a:r>
              <a:rPr lang="pt-PT" b="1">
                <a:solidFill>
                  <a:srgbClr val="D66B00"/>
                </a:solidFill>
              </a:rPr>
              <a:t>Modificador do grupo verbal </a:t>
            </a:r>
            <a:r>
              <a:rPr lang="pt-PT" b="1"/>
              <a:t>– </a:t>
            </a:r>
            <a:r>
              <a:rPr lang="pt-PT"/>
              <a:t>Ela trabalha </a:t>
            </a:r>
            <a:r>
              <a:rPr lang="pt-PT" b="1">
                <a:solidFill>
                  <a:srgbClr val="D66B00"/>
                </a:solidFill>
              </a:rPr>
              <a:t>arduamente</a:t>
            </a:r>
            <a:r>
              <a:rPr lang="pt-PT"/>
              <a:t>. (modo)</a:t>
            </a:r>
          </a:p>
        </p:txBody>
      </p:sp>
      <p:sp>
        <p:nvSpPr>
          <p:cNvPr id="22534" name="Rectângulo 6"/>
          <p:cNvSpPr>
            <a:spLocks noChangeArrowheads="1"/>
          </p:cNvSpPr>
          <p:nvPr/>
        </p:nvSpPr>
        <p:spPr bwMode="auto">
          <a:xfrm>
            <a:off x="827088" y="4149725"/>
            <a:ext cx="7129462" cy="368300"/>
          </a:xfrm>
          <a:prstGeom prst="rect">
            <a:avLst/>
          </a:prstGeom>
          <a:noFill/>
          <a:ln w="9525">
            <a:noFill/>
            <a:miter lim="800000"/>
            <a:headEnd/>
            <a:tailEnd/>
          </a:ln>
        </p:spPr>
        <p:txBody>
          <a:bodyPr>
            <a:spAutoFit/>
          </a:bodyPr>
          <a:lstStyle/>
          <a:p>
            <a:r>
              <a:rPr lang="pt-PT" b="1">
                <a:solidFill>
                  <a:srgbClr val="D66B00"/>
                </a:solidFill>
              </a:rPr>
              <a:t>Modificador do grupo verbal </a:t>
            </a:r>
            <a:r>
              <a:rPr lang="pt-PT" b="1"/>
              <a:t>– </a:t>
            </a:r>
            <a:r>
              <a:rPr lang="pt-PT"/>
              <a:t>Ela trabalha </a:t>
            </a:r>
            <a:r>
              <a:rPr lang="pt-PT" b="1">
                <a:solidFill>
                  <a:srgbClr val="D66B00"/>
                </a:solidFill>
              </a:rPr>
              <a:t>ali</a:t>
            </a:r>
            <a:r>
              <a:rPr lang="pt-PT"/>
              <a:t>. (locativo)</a:t>
            </a:r>
          </a:p>
        </p:txBody>
      </p:sp>
      <p:sp>
        <p:nvSpPr>
          <p:cNvPr id="22535" name="Rectângulo 7"/>
          <p:cNvSpPr>
            <a:spLocks noChangeArrowheads="1"/>
          </p:cNvSpPr>
          <p:nvPr/>
        </p:nvSpPr>
        <p:spPr bwMode="auto">
          <a:xfrm>
            <a:off x="827088" y="4581525"/>
            <a:ext cx="7129462" cy="368300"/>
          </a:xfrm>
          <a:prstGeom prst="rect">
            <a:avLst/>
          </a:prstGeom>
          <a:noFill/>
          <a:ln w="9525">
            <a:noFill/>
            <a:miter lim="800000"/>
            <a:headEnd/>
            <a:tailEnd/>
          </a:ln>
        </p:spPr>
        <p:txBody>
          <a:bodyPr>
            <a:spAutoFit/>
          </a:bodyPr>
          <a:lstStyle/>
          <a:p>
            <a:r>
              <a:rPr lang="pt-PT" b="1">
                <a:solidFill>
                  <a:srgbClr val="D66B00"/>
                </a:solidFill>
              </a:rPr>
              <a:t>Modificador do grupo verbal </a:t>
            </a:r>
            <a:r>
              <a:rPr lang="pt-PT" b="1"/>
              <a:t>– </a:t>
            </a:r>
            <a:r>
              <a:rPr lang="pt-PT"/>
              <a:t>Ela trabalha </a:t>
            </a:r>
            <a:r>
              <a:rPr lang="pt-PT" b="1">
                <a:solidFill>
                  <a:srgbClr val="D66B00"/>
                </a:solidFill>
              </a:rPr>
              <a:t>hoje</a:t>
            </a:r>
            <a:r>
              <a:rPr lang="pt-PT"/>
              <a:t>. (tempo)</a:t>
            </a:r>
          </a:p>
        </p:txBody>
      </p:sp>
      <p:sp>
        <p:nvSpPr>
          <p:cNvPr id="22536" name="Rectângulo 8"/>
          <p:cNvSpPr>
            <a:spLocks noChangeArrowheads="1"/>
          </p:cNvSpPr>
          <p:nvPr/>
        </p:nvSpPr>
        <p:spPr bwMode="auto">
          <a:xfrm>
            <a:off x="827088" y="5013325"/>
            <a:ext cx="7129462" cy="369888"/>
          </a:xfrm>
          <a:prstGeom prst="rect">
            <a:avLst/>
          </a:prstGeom>
          <a:noFill/>
          <a:ln w="9525">
            <a:noFill/>
            <a:miter lim="800000"/>
            <a:headEnd/>
            <a:tailEnd/>
          </a:ln>
        </p:spPr>
        <p:txBody>
          <a:bodyPr>
            <a:spAutoFit/>
          </a:bodyPr>
          <a:lstStyle/>
          <a:p>
            <a:r>
              <a:rPr lang="pt-PT" b="1">
                <a:solidFill>
                  <a:srgbClr val="C800C8"/>
                </a:solidFill>
              </a:rPr>
              <a:t>Predicativo do sujeito </a:t>
            </a:r>
            <a:r>
              <a:rPr lang="pt-PT" b="1"/>
              <a:t>– </a:t>
            </a:r>
            <a:r>
              <a:rPr lang="pt-PT"/>
              <a:t>Ela está </a:t>
            </a:r>
            <a:r>
              <a:rPr lang="pt-PT" b="1">
                <a:solidFill>
                  <a:srgbClr val="C800C8"/>
                </a:solidFill>
              </a:rPr>
              <a:t>aqui</a:t>
            </a:r>
            <a:r>
              <a:rPr lang="pt-PT"/>
              <a:t>. </a:t>
            </a:r>
          </a:p>
        </p:txBody>
      </p:sp>
      <p:sp>
        <p:nvSpPr>
          <p:cNvPr id="22537" name="Rectângulo 9"/>
          <p:cNvSpPr>
            <a:spLocks noChangeArrowheads="1"/>
          </p:cNvSpPr>
          <p:nvPr/>
        </p:nvSpPr>
        <p:spPr bwMode="auto">
          <a:xfrm>
            <a:off x="827088" y="5445125"/>
            <a:ext cx="7129462" cy="369888"/>
          </a:xfrm>
          <a:prstGeom prst="rect">
            <a:avLst/>
          </a:prstGeom>
          <a:noFill/>
          <a:ln w="9525">
            <a:noFill/>
            <a:miter lim="800000"/>
            <a:headEnd/>
            <a:tailEnd/>
          </a:ln>
        </p:spPr>
        <p:txBody>
          <a:bodyPr>
            <a:spAutoFit/>
          </a:bodyPr>
          <a:lstStyle/>
          <a:p>
            <a:r>
              <a:rPr lang="pt-PT" b="1">
                <a:solidFill>
                  <a:srgbClr val="C800C8"/>
                </a:solidFill>
              </a:rPr>
              <a:t>Predicativo do sujeito </a:t>
            </a:r>
            <a:r>
              <a:rPr lang="pt-PT" b="1"/>
              <a:t>– </a:t>
            </a:r>
            <a:r>
              <a:rPr lang="pt-PT"/>
              <a:t>A Maria e o Pedro estão </a:t>
            </a:r>
            <a:r>
              <a:rPr lang="pt-PT" b="1">
                <a:solidFill>
                  <a:srgbClr val="C800C8"/>
                </a:solidFill>
              </a:rPr>
              <a:t>acolá</a:t>
            </a:r>
            <a:r>
              <a:rPr lang="pt-PT"/>
              <a:t>.</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CaixaDeTexto 2"/>
          <p:cNvSpPr txBox="1">
            <a:spLocks noChangeArrowheads="1"/>
          </p:cNvSpPr>
          <p:nvPr/>
        </p:nvSpPr>
        <p:spPr bwMode="auto">
          <a:xfrm>
            <a:off x="2411413" y="549275"/>
            <a:ext cx="4176712" cy="584200"/>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23554" name="CaixaDeTexto 3"/>
          <p:cNvSpPr txBox="1">
            <a:spLocks noChangeArrowheads="1"/>
          </p:cNvSpPr>
          <p:nvPr/>
        </p:nvSpPr>
        <p:spPr bwMode="auto">
          <a:xfrm>
            <a:off x="827088" y="1268413"/>
            <a:ext cx="4176712" cy="461962"/>
          </a:xfrm>
          <a:prstGeom prst="rect">
            <a:avLst/>
          </a:prstGeom>
          <a:noFill/>
          <a:ln w="9525">
            <a:noFill/>
            <a:miter lim="800000"/>
            <a:headEnd/>
            <a:tailEnd/>
          </a:ln>
        </p:spPr>
        <p:txBody>
          <a:bodyPr>
            <a:spAutoFit/>
          </a:bodyPr>
          <a:lstStyle/>
          <a:p>
            <a:r>
              <a:rPr lang="pt-PT" sz="2400">
                <a:latin typeface="Calibri" pitchFamily="34" charset="0"/>
              </a:rPr>
              <a:t>3. Advérbio conectivo</a:t>
            </a:r>
          </a:p>
        </p:txBody>
      </p:sp>
      <p:sp>
        <p:nvSpPr>
          <p:cNvPr id="4" name="CaixaDeTexto 3"/>
          <p:cNvSpPr txBox="1"/>
          <p:nvPr/>
        </p:nvSpPr>
        <p:spPr>
          <a:xfrm>
            <a:off x="827088" y="1844675"/>
            <a:ext cx="7777162" cy="2124075"/>
          </a:xfrm>
          <a:prstGeom prst="rect">
            <a:avLst/>
          </a:prstGeom>
          <a:noFill/>
          <a:ln w="12700">
            <a:solidFill>
              <a:schemeClr val="tx1"/>
            </a:solidFill>
          </a:ln>
        </p:spPr>
        <p:txBody>
          <a:bodyPr>
            <a:spAutoFit/>
          </a:bodyPr>
          <a:lstStyle/>
          <a:p>
            <a:pPr algn="just">
              <a:defRPr/>
            </a:pPr>
            <a:r>
              <a:rPr lang="pt-PT" sz="2200" dirty="0">
                <a:latin typeface="+mj-lt"/>
              </a:rPr>
              <a:t>Tem a função de estabelecer ligações </a:t>
            </a:r>
            <a:r>
              <a:rPr lang="pt-PT" sz="2200" b="1" dirty="0">
                <a:solidFill>
                  <a:srgbClr val="D00054"/>
                </a:solidFill>
                <a:latin typeface="+mj-lt"/>
              </a:rPr>
              <a:t>entre frases </a:t>
            </a:r>
            <a:r>
              <a:rPr lang="pt-PT" sz="2200" dirty="0">
                <a:latin typeface="+mj-lt"/>
              </a:rPr>
              <a:t>(1) ou </a:t>
            </a:r>
            <a:r>
              <a:rPr lang="pt-PT" sz="2200" b="1" dirty="0">
                <a:solidFill>
                  <a:srgbClr val="007A3D"/>
                </a:solidFill>
                <a:latin typeface="+mj-lt"/>
              </a:rPr>
              <a:t>constituintes da frase </a:t>
            </a:r>
            <a:r>
              <a:rPr lang="pt-PT" sz="2200" dirty="0">
                <a:latin typeface="+mj-lt"/>
              </a:rPr>
              <a:t>(2), como por exemplo relações de consequência (3), de contraste (4) ou ordenação (5).</a:t>
            </a:r>
          </a:p>
          <a:p>
            <a:pPr algn="just">
              <a:defRPr/>
            </a:pPr>
            <a:r>
              <a:rPr lang="pt-PT" sz="2200" dirty="0">
                <a:latin typeface="+mj-lt"/>
              </a:rPr>
              <a:t>Os advérbios conectivos distinguem-se de conjunções com valor idêntico por poderem, por exemplo, ocorrer entre o sujeito e o predicado (6).</a:t>
            </a:r>
          </a:p>
        </p:txBody>
      </p:sp>
      <p:sp>
        <p:nvSpPr>
          <p:cNvPr id="5" name="CaixaDeTexto 4"/>
          <p:cNvSpPr txBox="1"/>
          <p:nvPr/>
        </p:nvSpPr>
        <p:spPr>
          <a:xfrm>
            <a:off x="827088" y="4076700"/>
            <a:ext cx="7777162" cy="369888"/>
          </a:xfrm>
          <a:prstGeom prst="rect">
            <a:avLst/>
          </a:prstGeom>
          <a:noFill/>
          <a:ln>
            <a:solidFill>
              <a:schemeClr val="tx2">
                <a:lumMod val="60000"/>
                <a:lumOff val="40000"/>
              </a:schemeClr>
            </a:solidFill>
          </a:ln>
        </p:spPr>
        <p:txBody>
          <a:bodyPr>
            <a:spAutoFit/>
          </a:bodyPr>
          <a:lstStyle/>
          <a:p>
            <a:pPr>
              <a:defRPr/>
            </a:pPr>
            <a:r>
              <a:rPr lang="pt-PT" dirty="0">
                <a:latin typeface="+mj-lt"/>
              </a:rPr>
              <a:t>(1) [F1] O João almoçou na cantina. </a:t>
            </a:r>
            <a:r>
              <a:rPr lang="pt-PT" b="1" dirty="0">
                <a:solidFill>
                  <a:srgbClr val="D00054"/>
                </a:solidFill>
                <a:latin typeface="+mj-lt"/>
              </a:rPr>
              <a:t>Seguidamente</a:t>
            </a:r>
            <a:r>
              <a:rPr lang="pt-PT" dirty="0">
                <a:latin typeface="+mj-lt"/>
              </a:rPr>
              <a:t> [F2]foi para casa.</a:t>
            </a:r>
          </a:p>
        </p:txBody>
      </p:sp>
      <p:sp>
        <p:nvSpPr>
          <p:cNvPr id="6" name="CaixaDeTexto 5"/>
          <p:cNvSpPr txBox="1"/>
          <p:nvPr/>
        </p:nvSpPr>
        <p:spPr>
          <a:xfrm>
            <a:off x="827088" y="4508500"/>
            <a:ext cx="7777162" cy="369888"/>
          </a:xfrm>
          <a:prstGeom prst="rect">
            <a:avLst/>
          </a:prstGeom>
          <a:noFill/>
          <a:ln>
            <a:solidFill>
              <a:schemeClr val="tx2">
                <a:lumMod val="60000"/>
                <a:lumOff val="40000"/>
              </a:schemeClr>
            </a:solidFill>
          </a:ln>
        </p:spPr>
        <p:txBody>
          <a:bodyPr>
            <a:spAutoFit/>
          </a:bodyPr>
          <a:lstStyle/>
          <a:p>
            <a:pPr>
              <a:defRPr/>
            </a:pPr>
            <a:r>
              <a:rPr lang="pt-PT" dirty="0">
                <a:latin typeface="+mj-lt"/>
              </a:rPr>
              <a:t>(2) [C1] Alguns alunos, </a:t>
            </a:r>
            <a:r>
              <a:rPr lang="pt-PT" b="1" dirty="0">
                <a:solidFill>
                  <a:srgbClr val="007A3D"/>
                </a:solidFill>
                <a:latin typeface="+mj-lt"/>
              </a:rPr>
              <a:t>nomeadamente</a:t>
            </a:r>
            <a:r>
              <a:rPr lang="pt-PT" dirty="0">
                <a:latin typeface="+mj-lt"/>
              </a:rPr>
              <a:t> [C2]o Carlos e a Maria, copiaram no teste. </a:t>
            </a:r>
          </a:p>
        </p:txBody>
      </p:sp>
      <p:sp>
        <p:nvSpPr>
          <p:cNvPr id="7" name="CaixaDeTexto 6"/>
          <p:cNvSpPr txBox="1"/>
          <p:nvPr/>
        </p:nvSpPr>
        <p:spPr>
          <a:xfrm>
            <a:off x="827088" y="4941888"/>
            <a:ext cx="7777162" cy="368300"/>
          </a:xfrm>
          <a:prstGeom prst="rect">
            <a:avLst/>
          </a:prstGeom>
          <a:noFill/>
          <a:ln>
            <a:solidFill>
              <a:schemeClr val="tx2">
                <a:lumMod val="60000"/>
                <a:lumOff val="40000"/>
              </a:schemeClr>
            </a:solidFill>
          </a:ln>
        </p:spPr>
        <p:txBody>
          <a:bodyPr>
            <a:spAutoFit/>
          </a:bodyPr>
          <a:lstStyle/>
          <a:p>
            <a:pPr>
              <a:defRPr/>
            </a:pPr>
            <a:r>
              <a:rPr lang="pt-PT" dirty="0">
                <a:latin typeface="+mj-lt"/>
              </a:rPr>
              <a:t>(3) [F1] Alguns alunos não estudaram. </a:t>
            </a:r>
            <a:r>
              <a:rPr lang="pt-PT" b="1" dirty="0">
                <a:solidFill>
                  <a:srgbClr val="D00054"/>
                </a:solidFill>
                <a:latin typeface="+mj-lt"/>
              </a:rPr>
              <a:t>Consequentemente</a:t>
            </a:r>
            <a:r>
              <a:rPr lang="pt-PT" b="1" dirty="0">
                <a:solidFill>
                  <a:srgbClr val="007A3D"/>
                </a:solidFill>
                <a:latin typeface="+mj-lt"/>
              </a:rPr>
              <a:t> </a:t>
            </a:r>
            <a:r>
              <a:rPr lang="pt-PT" dirty="0">
                <a:latin typeface="+mj-lt"/>
              </a:rPr>
              <a:t>[F2] reprovaram.</a:t>
            </a:r>
          </a:p>
        </p:txBody>
      </p:sp>
      <p:sp>
        <p:nvSpPr>
          <p:cNvPr id="8" name="CaixaDeTexto 7"/>
          <p:cNvSpPr txBox="1"/>
          <p:nvPr/>
        </p:nvSpPr>
        <p:spPr>
          <a:xfrm>
            <a:off x="827088" y="5373688"/>
            <a:ext cx="7777162" cy="368300"/>
          </a:xfrm>
          <a:prstGeom prst="rect">
            <a:avLst/>
          </a:prstGeom>
          <a:noFill/>
          <a:ln>
            <a:solidFill>
              <a:schemeClr val="tx2">
                <a:lumMod val="60000"/>
                <a:lumOff val="40000"/>
              </a:schemeClr>
            </a:solidFill>
          </a:ln>
        </p:spPr>
        <p:txBody>
          <a:bodyPr>
            <a:spAutoFit/>
          </a:bodyPr>
          <a:lstStyle/>
          <a:p>
            <a:pPr>
              <a:defRPr/>
            </a:pPr>
            <a:r>
              <a:rPr lang="pt-PT" dirty="0">
                <a:latin typeface="+mj-lt"/>
              </a:rPr>
              <a:t>(4) [F1] Alguns alunos não estudaram. </a:t>
            </a:r>
            <a:r>
              <a:rPr lang="pt-PT" b="1" dirty="0">
                <a:solidFill>
                  <a:srgbClr val="D00054"/>
                </a:solidFill>
                <a:latin typeface="+mj-lt"/>
              </a:rPr>
              <a:t>Contudo</a:t>
            </a:r>
            <a:r>
              <a:rPr lang="pt-PT" b="1" dirty="0">
                <a:solidFill>
                  <a:srgbClr val="007A3D"/>
                </a:solidFill>
                <a:latin typeface="+mj-lt"/>
              </a:rPr>
              <a:t>, </a:t>
            </a:r>
            <a:r>
              <a:rPr lang="pt-PT" dirty="0">
                <a:latin typeface="+mj-lt"/>
              </a:rPr>
              <a:t>[F2] nem todos reprovaram.</a:t>
            </a:r>
          </a:p>
        </p:txBody>
      </p:sp>
      <p:sp>
        <p:nvSpPr>
          <p:cNvPr id="9" name="CaixaDeTexto 8"/>
          <p:cNvSpPr txBox="1"/>
          <p:nvPr/>
        </p:nvSpPr>
        <p:spPr>
          <a:xfrm>
            <a:off x="827088" y="5805488"/>
            <a:ext cx="7777162" cy="646112"/>
          </a:xfrm>
          <a:prstGeom prst="rect">
            <a:avLst/>
          </a:prstGeom>
          <a:noFill/>
          <a:ln>
            <a:solidFill>
              <a:schemeClr val="tx2">
                <a:lumMod val="60000"/>
                <a:lumOff val="40000"/>
              </a:schemeClr>
            </a:solidFill>
          </a:ln>
        </p:spPr>
        <p:txBody>
          <a:bodyPr>
            <a:spAutoFit/>
          </a:bodyPr>
          <a:lstStyle/>
          <a:p>
            <a:pPr>
              <a:defRPr/>
            </a:pPr>
            <a:r>
              <a:rPr lang="pt-PT" dirty="0">
                <a:latin typeface="+mj-lt"/>
              </a:rPr>
              <a:t>(5) [F1] </a:t>
            </a:r>
            <a:r>
              <a:rPr lang="pt-PT" b="1" dirty="0">
                <a:solidFill>
                  <a:srgbClr val="D00054"/>
                </a:solidFill>
                <a:latin typeface="+mj-lt"/>
              </a:rPr>
              <a:t>Primeiro</a:t>
            </a:r>
            <a:r>
              <a:rPr lang="pt-PT" dirty="0">
                <a:latin typeface="+mj-lt"/>
              </a:rPr>
              <a:t>, abres o livro, </a:t>
            </a:r>
            <a:r>
              <a:rPr lang="pt-PT" b="1" dirty="0">
                <a:solidFill>
                  <a:srgbClr val="D00054"/>
                </a:solidFill>
                <a:latin typeface="+mj-lt"/>
              </a:rPr>
              <a:t>seguidamente</a:t>
            </a:r>
            <a:r>
              <a:rPr lang="pt-PT" dirty="0">
                <a:latin typeface="+mj-lt"/>
              </a:rPr>
              <a:t> [F2] vais para a página 30, </a:t>
            </a:r>
            <a:r>
              <a:rPr lang="pt-PT" b="1" dirty="0">
                <a:solidFill>
                  <a:srgbClr val="D00054"/>
                </a:solidFill>
                <a:latin typeface="+mj-lt"/>
              </a:rPr>
              <a:t>finalmente</a:t>
            </a:r>
            <a:r>
              <a:rPr lang="pt-PT" dirty="0">
                <a:latin typeface="+mj-lt"/>
              </a:rPr>
              <a:t>, [F3] inicias a leitura. </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CaixaDeTexto 2"/>
          <p:cNvSpPr txBox="1">
            <a:spLocks noChangeArrowheads="1"/>
          </p:cNvSpPr>
          <p:nvPr/>
        </p:nvSpPr>
        <p:spPr bwMode="auto">
          <a:xfrm>
            <a:off x="2411413" y="549275"/>
            <a:ext cx="4176712" cy="584200"/>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24578" name="CaixaDeTexto 3"/>
          <p:cNvSpPr txBox="1">
            <a:spLocks noChangeArrowheads="1"/>
          </p:cNvSpPr>
          <p:nvPr/>
        </p:nvSpPr>
        <p:spPr bwMode="auto">
          <a:xfrm>
            <a:off x="827088" y="1268413"/>
            <a:ext cx="6337300" cy="461962"/>
          </a:xfrm>
          <a:prstGeom prst="rect">
            <a:avLst/>
          </a:prstGeom>
          <a:noFill/>
          <a:ln w="9525">
            <a:noFill/>
            <a:miter lim="800000"/>
            <a:headEnd/>
            <a:tailEnd/>
          </a:ln>
        </p:spPr>
        <p:txBody>
          <a:bodyPr>
            <a:spAutoFit/>
          </a:bodyPr>
          <a:lstStyle/>
          <a:p>
            <a:r>
              <a:rPr lang="pt-PT" sz="2400">
                <a:latin typeface="Calibri" pitchFamily="34" charset="0"/>
              </a:rPr>
              <a:t>3.1 Advérbio conectivo e conjunção adversativa</a:t>
            </a:r>
          </a:p>
        </p:txBody>
      </p:sp>
      <p:sp>
        <p:nvSpPr>
          <p:cNvPr id="24579" name="Rectângulo 4"/>
          <p:cNvSpPr>
            <a:spLocks noChangeArrowheads="1"/>
          </p:cNvSpPr>
          <p:nvPr/>
        </p:nvSpPr>
        <p:spPr bwMode="auto">
          <a:xfrm>
            <a:off x="827088" y="1989138"/>
            <a:ext cx="7200900" cy="915987"/>
          </a:xfrm>
          <a:prstGeom prst="rect">
            <a:avLst/>
          </a:prstGeom>
          <a:noFill/>
          <a:ln w="9525">
            <a:noFill/>
            <a:miter lim="800000"/>
            <a:headEnd/>
            <a:tailEnd/>
          </a:ln>
        </p:spPr>
        <p:txBody>
          <a:bodyPr>
            <a:spAutoFit/>
          </a:bodyPr>
          <a:lstStyle/>
          <a:p>
            <a:pPr algn="just"/>
            <a:r>
              <a:rPr lang="pt-PT"/>
              <a:t>Os advérbios conectivos distinguem-se de conjunções com valor idêntico por poderem, por exemplo, ocorrer entre o sujeito e o predicado.</a:t>
            </a:r>
          </a:p>
        </p:txBody>
      </p:sp>
      <p:sp>
        <p:nvSpPr>
          <p:cNvPr id="24582" name="Text Box 6"/>
          <p:cNvSpPr txBox="1">
            <a:spLocks noChangeArrowheads="1"/>
          </p:cNvSpPr>
          <p:nvPr/>
        </p:nvSpPr>
        <p:spPr bwMode="auto">
          <a:xfrm>
            <a:off x="900113" y="3068638"/>
            <a:ext cx="7056437" cy="366712"/>
          </a:xfrm>
          <a:prstGeom prst="rect">
            <a:avLst/>
          </a:prstGeom>
          <a:noFill/>
          <a:ln w="9525">
            <a:noFill/>
            <a:miter lim="800000"/>
            <a:headEnd/>
            <a:tailEnd/>
          </a:ln>
          <a:effectLst/>
        </p:spPr>
        <p:txBody>
          <a:bodyPr>
            <a:spAutoFit/>
          </a:bodyPr>
          <a:lstStyle/>
          <a:p>
            <a:pPr>
              <a:spcBef>
                <a:spcPct val="50000"/>
              </a:spcBef>
            </a:pPr>
            <a:r>
              <a:rPr lang="pt-PT"/>
              <a:t>Ex: Chove torrencialmente, mas o João vai para a escola.</a:t>
            </a:r>
          </a:p>
        </p:txBody>
      </p:sp>
      <p:sp>
        <p:nvSpPr>
          <p:cNvPr id="24583" name="Text Box 7"/>
          <p:cNvSpPr txBox="1">
            <a:spLocks noChangeArrowheads="1"/>
          </p:cNvSpPr>
          <p:nvPr/>
        </p:nvSpPr>
        <p:spPr bwMode="auto">
          <a:xfrm>
            <a:off x="900113" y="5373688"/>
            <a:ext cx="7056437" cy="366712"/>
          </a:xfrm>
          <a:prstGeom prst="rect">
            <a:avLst/>
          </a:prstGeom>
          <a:noFill/>
          <a:ln w="9525">
            <a:noFill/>
            <a:miter lim="800000"/>
            <a:headEnd/>
            <a:tailEnd/>
          </a:ln>
          <a:effectLst/>
        </p:spPr>
        <p:txBody>
          <a:bodyPr>
            <a:spAutoFit/>
          </a:bodyPr>
          <a:lstStyle/>
          <a:p>
            <a:pPr>
              <a:spcBef>
                <a:spcPct val="50000"/>
              </a:spcBef>
            </a:pPr>
            <a:r>
              <a:rPr lang="pt-PT" dirty="0" err="1">
                <a:solidFill>
                  <a:srgbClr val="DA0000"/>
                </a:solidFill>
              </a:rPr>
              <a:t>Ex</a:t>
            </a:r>
            <a:r>
              <a:rPr lang="pt-PT" dirty="0">
                <a:solidFill>
                  <a:srgbClr val="DA0000"/>
                </a:solidFill>
              </a:rPr>
              <a:t>: *Chove </a:t>
            </a:r>
            <a:r>
              <a:rPr lang="pt-PT" dirty="0" smtClean="0">
                <a:solidFill>
                  <a:srgbClr val="DA0000"/>
                </a:solidFill>
              </a:rPr>
              <a:t>torrencialmente. </a:t>
            </a:r>
            <a:r>
              <a:rPr lang="pt-PT" dirty="0">
                <a:solidFill>
                  <a:srgbClr val="DA0000"/>
                </a:solidFill>
              </a:rPr>
              <a:t>O</a:t>
            </a:r>
            <a:r>
              <a:rPr lang="pt-PT" dirty="0" smtClean="0">
                <a:solidFill>
                  <a:srgbClr val="DA0000"/>
                </a:solidFill>
              </a:rPr>
              <a:t> </a:t>
            </a:r>
            <a:r>
              <a:rPr lang="pt-PT" dirty="0">
                <a:solidFill>
                  <a:srgbClr val="DA0000"/>
                </a:solidFill>
              </a:rPr>
              <a:t>João, mas, vai para a escola.</a:t>
            </a:r>
          </a:p>
        </p:txBody>
      </p:sp>
      <p:sp>
        <p:nvSpPr>
          <p:cNvPr id="24584" name="Text Box 8"/>
          <p:cNvSpPr txBox="1">
            <a:spLocks noChangeArrowheads="1"/>
          </p:cNvSpPr>
          <p:nvPr/>
        </p:nvSpPr>
        <p:spPr bwMode="auto">
          <a:xfrm>
            <a:off x="900113" y="3644900"/>
            <a:ext cx="7056437" cy="366713"/>
          </a:xfrm>
          <a:prstGeom prst="rect">
            <a:avLst/>
          </a:prstGeom>
          <a:noFill/>
          <a:ln w="9525">
            <a:noFill/>
            <a:miter lim="800000"/>
            <a:headEnd/>
            <a:tailEnd/>
          </a:ln>
          <a:effectLst/>
        </p:spPr>
        <p:txBody>
          <a:bodyPr>
            <a:spAutoFit/>
          </a:bodyPr>
          <a:lstStyle/>
          <a:p>
            <a:pPr>
              <a:spcBef>
                <a:spcPct val="50000"/>
              </a:spcBef>
            </a:pPr>
            <a:r>
              <a:rPr lang="pt-PT" dirty="0" err="1"/>
              <a:t>Ex</a:t>
            </a:r>
            <a:r>
              <a:rPr lang="pt-PT" dirty="0"/>
              <a:t>: Chove </a:t>
            </a:r>
            <a:r>
              <a:rPr lang="pt-PT" dirty="0" smtClean="0"/>
              <a:t>torrencialmente. Porém, </a:t>
            </a:r>
            <a:r>
              <a:rPr lang="pt-PT" dirty="0"/>
              <a:t>o João vai para a escola.</a:t>
            </a:r>
          </a:p>
        </p:txBody>
      </p:sp>
      <p:sp>
        <p:nvSpPr>
          <p:cNvPr id="24585" name="Text Box 9"/>
          <p:cNvSpPr txBox="1">
            <a:spLocks noChangeArrowheads="1"/>
          </p:cNvSpPr>
          <p:nvPr/>
        </p:nvSpPr>
        <p:spPr bwMode="auto">
          <a:xfrm>
            <a:off x="900113" y="4221163"/>
            <a:ext cx="7056437" cy="366712"/>
          </a:xfrm>
          <a:prstGeom prst="rect">
            <a:avLst/>
          </a:prstGeom>
          <a:noFill/>
          <a:ln w="9525">
            <a:noFill/>
            <a:miter lim="800000"/>
            <a:headEnd/>
            <a:tailEnd/>
          </a:ln>
          <a:effectLst/>
        </p:spPr>
        <p:txBody>
          <a:bodyPr>
            <a:spAutoFit/>
          </a:bodyPr>
          <a:lstStyle/>
          <a:p>
            <a:pPr>
              <a:spcBef>
                <a:spcPct val="50000"/>
              </a:spcBef>
            </a:pPr>
            <a:r>
              <a:rPr lang="pt-PT" dirty="0" err="1"/>
              <a:t>Ex</a:t>
            </a:r>
            <a:r>
              <a:rPr lang="pt-PT" dirty="0"/>
              <a:t>: Chove </a:t>
            </a:r>
            <a:r>
              <a:rPr lang="pt-PT" dirty="0" smtClean="0"/>
              <a:t>torrencialmente. </a:t>
            </a:r>
            <a:r>
              <a:rPr lang="pt-PT" dirty="0"/>
              <a:t>O</a:t>
            </a:r>
            <a:r>
              <a:rPr lang="pt-PT" dirty="0" smtClean="0"/>
              <a:t> </a:t>
            </a:r>
            <a:r>
              <a:rPr lang="pt-PT" dirty="0"/>
              <a:t>João, porém, vai para a escola.</a:t>
            </a:r>
          </a:p>
        </p:txBody>
      </p:sp>
      <p:sp>
        <p:nvSpPr>
          <p:cNvPr id="24586" name="Text Box 10"/>
          <p:cNvSpPr txBox="1">
            <a:spLocks noChangeArrowheads="1"/>
          </p:cNvSpPr>
          <p:nvPr/>
        </p:nvSpPr>
        <p:spPr bwMode="auto">
          <a:xfrm>
            <a:off x="900113" y="4797425"/>
            <a:ext cx="7056437" cy="366713"/>
          </a:xfrm>
          <a:prstGeom prst="rect">
            <a:avLst/>
          </a:prstGeom>
          <a:noFill/>
          <a:ln w="9525">
            <a:noFill/>
            <a:miter lim="800000"/>
            <a:headEnd/>
            <a:tailEnd/>
          </a:ln>
          <a:effectLst/>
        </p:spPr>
        <p:txBody>
          <a:bodyPr>
            <a:spAutoFit/>
          </a:bodyPr>
          <a:lstStyle/>
          <a:p>
            <a:pPr>
              <a:spcBef>
                <a:spcPct val="50000"/>
              </a:spcBef>
            </a:pPr>
            <a:r>
              <a:rPr lang="pt-PT" dirty="0" err="1"/>
              <a:t>Ex</a:t>
            </a:r>
            <a:r>
              <a:rPr lang="pt-PT" dirty="0"/>
              <a:t>: Chove </a:t>
            </a:r>
            <a:r>
              <a:rPr lang="pt-PT" dirty="0" smtClean="0"/>
              <a:t>torrencialmente. o </a:t>
            </a:r>
            <a:r>
              <a:rPr lang="pt-PT" dirty="0"/>
              <a:t>João, contudo, vai para a escola.</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4" name="CaixaDeTexto 2"/>
          <p:cNvSpPr txBox="1">
            <a:spLocks noChangeArrowheads="1"/>
          </p:cNvSpPr>
          <p:nvPr/>
        </p:nvSpPr>
        <p:spPr bwMode="auto">
          <a:xfrm>
            <a:off x="2411413" y="549275"/>
            <a:ext cx="4176712" cy="584200"/>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25605" name="CaixaDeTexto 3"/>
          <p:cNvSpPr txBox="1">
            <a:spLocks noChangeArrowheads="1"/>
          </p:cNvSpPr>
          <p:nvPr/>
        </p:nvSpPr>
        <p:spPr bwMode="auto">
          <a:xfrm>
            <a:off x="971550" y="1268413"/>
            <a:ext cx="6337300" cy="457200"/>
          </a:xfrm>
          <a:prstGeom prst="rect">
            <a:avLst/>
          </a:prstGeom>
          <a:noFill/>
          <a:ln w="9525">
            <a:noFill/>
            <a:miter lim="800000"/>
            <a:headEnd/>
            <a:tailEnd/>
          </a:ln>
        </p:spPr>
        <p:txBody>
          <a:bodyPr>
            <a:spAutoFit/>
          </a:bodyPr>
          <a:lstStyle/>
          <a:p>
            <a:r>
              <a:rPr lang="pt-PT" sz="2400">
                <a:latin typeface="Calibri" pitchFamily="34" charset="0"/>
              </a:rPr>
              <a:t>3.2 o advérbio conectivo: negação / interrogação</a:t>
            </a:r>
          </a:p>
        </p:txBody>
      </p:sp>
      <p:sp>
        <p:nvSpPr>
          <p:cNvPr id="25606" name="Text Box 6"/>
          <p:cNvSpPr txBox="1">
            <a:spLocks noChangeArrowheads="1"/>
          </p:cNvSpPr>
          <p:nvPr/>
        </p:nvSpPr>
        <p:spPr bwMode="auto">
          <a:xfrm>
            <a:off x="971550" y="2060575"/>
            <a:ext cx="7488238" cy="1096963"/>
          </a:xfrm>
          <a:prstGeom prst="rect">
            <a:avLst/>
          </a:prstGeom>
          <a:noFill/>
          <a:ln w="9525">
            <a:noFill/>
            <a:miter lim="800000"/>
            <a:headEnd/>
            <a:tailEnd/>
          </a:ln>
          <a:effectLst/>
        </p:spPr>
        <p:txBody>
          <a:bodyPr>
            <a:spAutoFit/>
          </a:bodyPr>
          <a:lstStyle/>
          <a:p>
            <a:pPr>
              <a:spcBef>
                <a:spcPct val="50000"/>
              </a:spcBef>
            </a:pPr>
            <a:r>
              <a:rPr lang="pt-PT" sz="2200"/>
              <a:t>À semelhança do advérbio de frase, o advérbio conectivo não é afetado por estruturas de negação e de interrogação.</a:t>
            </a:r>
          </a:p>
        </p:txBody>
      </p:sp>
      <p:sp>
        <p:nvSpPr>
          <p:cNvPr id="25607" name="Text Box 7"/>
          <p:cNvSpPr txBox="1">
            <a:spLocks noChangeArrowheads="1"/>
          </p:cNvSpPr>
          <p:nvPr/>
        </p:nvSpPr>
        <p:spPr bwMode="auto">
          <a:xfrm>
            <a:off x="900113" y="3341688"/>
            <a:ext cx="7056437" cy="1311275"/>
          </a:xfrm>
          <a:prstGeom prst="rect">
            <a:avLst/>
          </a:prstGeom>
          <a:noFill/>
          <a:ln w="9525">
            <a:noFill/>
            <a:miter lim="800000"/>
            <a:headEnd/>
            <a:tailEnd/>
          </a:ln>
          <a:effectLst/>
        </p:spPr>
        <p:txBody>
          <a:bodyPr>
            <a:spAutoFit/>
          </a:bodyPr>
          <a:lstStyle/>
          <a:p>
            <a:pPr>
              <a:spcBef>
                <a:spcPct val="50000"/>
              </a:spcBef>
            </a:pPr>
            <a:r>
              <a:rPr lang="pt-PT" sz="2000"/>
              <a:t>Ex1: *</a:t>
            </a:r>
            <a:r>
              <a:rPr lang="pt-PT" sz="2000" b="1">
                <a:solidFill>
                  <a:srgbClr val="DA0000"/>
                </a:solidFill>
              </a:rPr>
              <a:t>Chove torrencialmente, o João vai não contudo para a escola</a:t>
            </a:r>
            <a:r>
              <a:rPr lang="pt-PT" sz="2000"/>
              <a:t> (O João não pode ir contudo para escola. Pode ir devagar, depressa… mas contudo não. Não se nega contudo. </a:t>
            </a:r>
          </a:p>
        </p:txBody>
      </p:sp>
      <p:sp>
        <p:nvSpPr>
          <p:cNvPr id="25608" name="Text Box 8"/>
          <p:cNvSpPr txBox="1">
            <a:spLocks noChangeArrowheads="1"/>
          </p:cNvSpPr>
          <p:nvPr/>
        </p:nvSpPr>
        <p:spPr bwMode="auto">
          <a:xfrm>
            <a:off x="900113" y="4948238"/>
            <a:ext cx="6553200" cy="1006475"/>
          </a:xfrm>
          <a:prstGeom prst="rect">
            <a:avLst/>
          </a:prstGeom>
          <a:noFill/>
          <a:ln w="9525">
            <a:noFill/>
            <a:miter lim="800000"/>
            <a:headEnd/>
            <a:tailEnd/>
          </a:ln>
          <a:effectLst/>
        </p:spPr>
        <p:txBody>
          <a:bodyPr>
            <a:spAutoFit/>
          </a:bodyPr>
          <a:lstStyle/>
          <a:p>
            <a:pPr>
              <a:spcBef>
                <a:spcPct val="50000"/>
              </a:spcBef>
            </a:pPr>
            <a:r>
              <a:rPr lang="pt-PT" sz="2000"/>
              <a:t>Ex2: É contudo que o João vai para a escola? Não. O João não vai contudo, mas vai [devagar], [depressa] para a escola.</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9" name="Text Box 5"/>
          <p:cNvSpPr txBox="1">
            <a:spLocks noChangeArrowheads="1"/>
          </p:cNvSpPr>
          <p:nvPr/>
        </p:nvSpPr>
        <p:spPr bwMode="auto">
          <a:xfrm>
            <a:off x="611188" y="2060575"/>
            <a:ext cx="8064500" cy="3140075"/>
          </a:xfrm>
          <a:prstGeom prst="rect">
            <a:avLst/>
          </a:prstGeom>
          <a:noFill/>
          <a:ln w="9525">
            <a:noFill/>
            <a:miter lim="800000"/>
            <a:headEnd/>
            <a:tailEnd/>
          </a:ln>
          <a:effectLst/>
        </p:spPr>
        <p:txBody>
          <a:bodyPr>
            <a:spAutoFit/>
          </a:bodyPr>
          <a:lstStyle/>
          <a:p>
            <a:pPr>
              <a:spcBef>
                <a:spcPct val="50000"/>
              </a:spcBef>
            </a:pPr>
            <a:r>
              <a:rPr lang="pt-PT" sz="2000"/>
              <a:t>Advérbio cujo significado contribui para reverter o valor de verdade de uma frase afirmativa ou para negar um constituinte. Este advérbio pode ser um </a:t>
            </a:r>
            <a:r>
              <a:rPr lang="pt-PT" sz="2000">
                <a:solidFill>
                  <a:srgbClr val="DA0000"/>
                </a:solidFill>
              </a:rPr>
              <a:t>modificador do grupo verbal</a:t>
            </a:r>
            <a:r>
              <a:rPr lang="pt-PT" sz="2000"/>
              <a:t> ou de um </a:t>
            </a:r>
            <a:r>
              <a:rPr lang="pt-PT" sz="2000">
                <a:solidFill>
                  <a:srgbClr val="C800C8"/>
                </a:solidFill>
              </a:rPr>
              <a:t>constituinte do grupo verbal</a:t>
            </a:r>
            <a:r>
              <a:rPr lang="pt-PT" sz="2000"/>
              <a:t>. A tradição gramatical considera "não" o único advérbio de negação. </a:t>
            </a:r>
            <a:br>
              <a:rPr lang="pt-PT" sz="2000"/>
            </a:br>
            <a:r>
              <a:rPr lang="pt-PT" sz="2000"/>
              <a:t>Em construções de negação frásica (1), a distribuição do advérbio é bastante restrita. Neste caso, "não" ocorre sempre em posição de adjacência à esquerda do verbo). Quando o advérbio nega um constituinte da frase, modifica apenas esse constituinte e ocorre à sua esquerda (3)-(5). </a:t>
            </a:r>
            <a:r>
              <a:rPr lang="pt-PT" sz="1400"/>
              <a:t>(do DT)</a:t>
            </a:r>
          </a:p>
        </p:txBody>
      </p:sp>
      <p:sp>
        <p:nvSpPr>
          <p:cNvPr id="26630" name="CaixaDeTexto 2"/>
          <p:cNvSpPr txBox="1">
            <a:spLocks noChangeArrowheads="1"/>
          </p:cNvSpPr>
          <p:nvPr/>
        </p:nvSpPr>
        <p:spPr bwMode="auto">
          <a:xfrm>
            <a:off x="2411413" y="549275"/>
            <a:ext cx="4176712" cy="584200"/>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26631" name="Text Box 7"/>
          <p:cNvSpPr txBox="1">
            <a:spLocks noChangeArrowheads="1"/>
          </p:cNvSpPr>
          <p:nvPr/>
        </p:nvSpPr>
        <p:spPr bwMode="auto">
          <a:xfrm>
            <a:off x="755650" y="1341438"/>
            <a:ext cx="4176713" cy="427037"/>
          </a:xfrm>
          <a:prstGeom prst="rect">
            <a:avLst/>
          </a:prstGeom>
          <a:noFill/>
          <a:ln w="9525">
            <a:noFill/>
            <a:miter lim="800000"/>
            <a:headEnd/>
            <a:tailEnd/>
          </a:ln>
          <a:effectLst/>
        </p:spPr>
        <p:txBody>
          <a:bodyPr>
            <a:spAutoFit/>
          </a:bodyPr>
          <a:lstStyle/>
          <a:p>
            <a:pPr>
              <a:spcBef>
                <a:spcPct val="50000"/>
              </a:spcBef>
            </a:pPr>
            <a:r>
              <a:rPr lang="pt-PT" sz="2200"/>
              <a:t>4. Advérbio de negação</a:t>
            </a:r>
          </a:p>
        </p:txBody>
      </p:sp>
      <p:sp>
        <p:nvSpPr>
          <p:cNvPr id="26632" name="Text Box 8"/>
          <p:cNvSpPr txBox="1">
            <a:spLocks noChangeArrowheads="1"/>
          </p:cNvSpPr>
          <p:nvPr/>
        </p:nvSpPr>
        <p:spPr bwMode="auto">
          <a:xfrm>
            <a:off x="827088" y="5434013"/>
            <a:ext cx="7777162" cy="915987"/>
          </a:xfrm>
          <a:prstGeom prst="rect">
            <a:avLst/>
          </a:prstGeom>
          <a:noFill/>
          <a:ln w="9525">
            <a:noFill/>
            <a:miter lim="800000"/>
            <a:headEnd/>
            <a:tailEnd/>
          </a:ln>
          <a:effectLst/>
        </p:spPr>
        <p:txBody>
          <a:bodyPr>
            <a:spAutoFit/>
          </a:bodyPr>
          <a:lstStyle/>
          <a:p>
            <a:pPr>
              <a:spcBef>
                <a:spcPct val="50000"/>
              </a:spcBef>
            </a:pPr>
            <a:r>
              <a:rPr lang="pt-PT"/>
              <a:t>Ex1: O Pedro </a:t>
            </a:r>
            <a:r>
              <a:rPr lang="pt-PT" b="1"/>
              <a:t>não</a:t>
            </a:r>
            <a:r>
              <a:rPr lang="pt-PT"/>
              <a:t> deu o livro à Maria /*Não o Pedro deu o livro à Maria / *O Pedro deu não livro à Maria. / *O Pedro deu o livro não à Maria./ *O Pedro deu o livro à Maria não.</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2" name="CaixaDeTexto 2"/>
          <p:cNvSpPr txBox="1">
            <a:spLocks noChangeArrowheads="1"/>
          </p:cNvSpPr>
          <p:nvPr/>
        </p:nvSpPr>
        <p:spPr bwMode="auto">
          <a:xfrm>
            <a:off x="2411413" y="515938"/>
            <a:ext cx="4176712" cy="579437"/>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27653" name="Text Box 5"/>
          <p:cNvSpPr txBox="1">
            <a:spLocks noChangeArrowheads="1"/>
          </p:cNvSpPr>
          <p:nvPr/>
        </p:nvSpPr>
        <p:spPr bwMode="auto">
          <a:xfrm>
            <a:off x="755650" y="1844675"/>
            <a:ext cx="4176713" cy="427038"/>
          </a:xfrm>
          <a:prstGeom prst="rect">
            <a:avLst/>
          </a:prstGeom>
          <a:noFill/>
          <a:ln w="9525">
            <a:noFill/>
            <a:miter lim="800000"/>
            <a:headEnd/>
            <a:tailEnd/>
          </a:ln>
          <a:effectLst/>
        </p:spPr>
        <p:txBody>
          <a:bodyPr>
            <a:spAutoFit/>
          </a:bodyPr>
          <a:lstStyle/>
          <a:p>
            <a:pPr>
              <a:spcBef>
                <a:spcPct val="50000"/>
              </a:spcBef>
            </a:pPr>
            <a:r>
              <a:rPr lang="pt-PT" sz="2200"/>
              <a:t>4. Advérbio de negação</a:t>
            </a:r>
          </a:p>
        </p:txBody>
      </p:sp>
      <p:sp>
        <p:nvSpPr>
          <p:cNvPr id="27654" name="Text Box 6"/>
          <p:cNvSpPr txBox="1">
            <a:spLocks noChangeArrowheads="1"/>
          </p:cNvSpPr>
          <p:nvPr/>
        </p:nvSpPr>
        <p:spPr bwMode="auto">
          <a:xfrm>
            <a:off x="755650" y="2851150"/>
            <a:ext cx="7848600" cy="701675"/>
          </a:xfrm>
          <a:prstGeom prst="rect">
            <a:avLst/>
          </a:prstGeom>
          <a:noFill/>
          <a:ln w="9525">
            <a:noFill/>
            <a:miter lim="800000"/>
            <a:headEnd/>
            <a:tailEnd/>
          </a:ln>
          <a:effectLst/>
        </p:spPr>
        <p:txBody>
          <a:bodyPr>
            <a:spAutoFit/>
          </a:bodyPr>
          <a:lstStyle/>
          <a:p>
            <a:pPr>
              <a:spcBef>
                <a:spcPct val="50000"/>
              </a:spcBef>
            </a:pPr>
            <a:r>
              <a:rPr lang="pt-PT" sz="2000"/>
              <a:t>Ex2: O Pedro deu à Maria </a:t>
            </a:r>
            <a:r>
              <a:rPr lang="pt-PT" sz="2000" b="1"/>
              <a:t>não</a:t>
            </a:r>
            <a:r>
              <a:rPr lang="pt-PT" sz="2000"/>
              <a:t> um livro, mas um ramo de flores. (CD)</a:t>
            </a:r>
          </a:p>
        </p:txBody>
      </p:sp>
      <p:sp>
        <p:nvSpPr>
          <p:cNvPr id="27655" name="Text Box 7"/>
          <p:cNvSpPr txBox="1">
            <a:spLocks noChangeArrowheads="1"/>
          </p:cNvSpPr>
          <p:nvPr/>
        </p:nvSpPr>
        <p:spPr bwMode="auto">
          <a:xfrm>
            <a:off x="755650" y="3895725"/>
            <a:ext cx="7848600" cy="396875"/>
          </a:xfrm>
          <a:prstGeom prst="rect">
            <a:avLst/>
          </a:prstGeom>
          <a:noFill/>
          <a:ln w="9525">
            <a:noFill/>
            <a:miter lim="800000"/>
            <a:headEnd/>
            <a:tailEnd/>
          </a:ln>
          <a:effectLst/>
        </p:spPr>
        <p:txBody>
          <a:bodyPr>
            <a:spAutoFit/>
          </a:bodyPr>
          <a:lstStyle/>
          <a:p>
            <a:pPr>
              <a:spcBef>
                <a:spcPct val="50000"/>
              </a:spcBef>
            </a:pPr>
            <a:r>
              <a:rPr lang="pt-PT" sz="2000"/>
              <a:t>Ex2: O Pedro deu um livro ontem </a:t>
            </a:r>
            <a:r>
              <a:rPr lang="pt-PT" sz="2000" b="1"/>
              <a:t>não</a:t>
            </a:r>
            <a:r>
              <a:rPr lang="pt-PT" sz="2000"/>
              <a:t> à Maria, mas à Joana. (CI)</a:t>
            </a:r>
          </a:p>
        </p:txBody>
      </p:sp>
      <p:sp>
        <p:nvSpPr>
          <p:cNvPr id="27656" name="Text Box 8"/>
          <p:cNvSpPr txBox="1">
            <a:spLocks noChangeArrowheads="1"/>
          </p:cNvSpPr>
          <p:nvPr/>
        </p:nvSpPr>
        <p:spPr bwMode="auto">
          <a:xfrm>
            <a:off x="755650" y="4687888"/>
            <a:ext cx="7848600" cy="396875"/>
          </a:xfrm>
          <a:prstGeom prst="rect">
            <a:avLst/>
          </a:prstGeom>
          <a:noFill/>
          <a:ln w="9525">
            <a:noFill/>
            <a:miter lim="800000"/>
            <a:headEnd/>
            <a:tailEnd/>
          </a:ln>
          <a:effectLst/>
        </p:spPr>
        <p:txBody>
          <a:bodyPr>
            <a:spAutoFit/>
          </a:bodyPr>
          <a:lstStyle/>
          <a:p>
            <a:pPr>
              <a:spcBef>
                <a:spcPct val="50000"/>
              </a:spcBef>
            </a:pPr>
            <a:r>
              <a:rPr lang="pt-PT" sz="2000"/>
              <a:t>Ex2: O Pedro deu um livro à Maria </a:t>
            </a:r>
            <a:r>
              <a:rPr lang="pt-PT" sz="2000" b="1"/>
              <a:t>não</a:t>
            </a:r>
            <a:r>
              <a:rPr lang="pt-PT" sz="2000"/>
              <a:t> ontem, mas hoje.</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6" name="CaixaDeTexto 2"/>
          <p:cNvSpPr txBox="1">
            <a:spLocks noChangeArrowheads="1"/>
          </p:cNvSpPr>
          <p:nvPr/>
        </p:nvSpPr>
        <p:spPr bwMode="auto">
          <a:xfrm>
            <a:off x="2411413" y="515938"/>
            <a:ext cx="4176712" cy="579437"/>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28677" name="Text Box 5"/>
          <p:cNvSpPr txBox="1">
            <a:spLocks noChangeArrowheads="1"/>
          </p:cNvSpPr>
          <p:nvPr/>
        </p:nvSpPr>
        <p:spPr bwMode="auto">
          <a:xfrm>
            <a:off x="755650" y="1844675"/>
            <a:ext cx="4176713" cy="427038"/>
          </a:xfrm>
          <a:prstGeom prst="rect">
            <a:avLst/>
          </a:prstGeom>
          <a:noFill/>
          <a:ln w="9525">
            <a:noFill/>
            <a:miter lim="800000"/>
            <a:headEnd/>
            <a:tailEnd/>
          </a:ln>
          <a:effectLst/>
        </p:spPr>
        <p:txBody>
          <a:bodyPr>
            <a:spAutoFit/>
          </a:bodyPr>
          <a:lstStyle/>
          <a:p>
            <a:pPr>
              <a:spcBef>
                <a:spcPct val="50000"/>
              </a:spcBef>
            </a:pPr>
            <a:r>
              <a:rPr lang="pt-PT" sz="2200"/>
              <a:t>4. Advérbio de negação</a:t>
            </a:r>
          </a:p>
        </p:txBody>
      </p:sp>
      <p:sp>
        <p:nvSpPr>
          <p:cNvPr id="28678" name="Text Box 6"/>
          <p:cNvSpPr txBox="1">
            <a:spLocks noChangeArrowheads="1"/>
          </p:cNvSpPr>
          <p:nvPr/>
        </p:nvSpPr>
        <p:spPr bwMode="auto">
          <a:xfrm>
            <a:off x="827088" y="2565400"/>
            <a:ext cx="7416800" cy="1431925"/>
          </a:xfrm>
          <a:prstGeom prst="rect">
            <a:avLst/>
          </a:prstGeom>
          <a:noFill/>
          <a:ln w="9525">
            <a:noFill/>
            <a:miter lim="800000"/>
            <a:headEnd/>
            <a:tailEnd/>
          </a:ln>
          <a:effectLst/>
        </p:spPr>
        <p:txBody>
          <a:bodyPr>
            <a:spAutoFit/>
          </a:bodyPr>
          <a:lstStyle/>
          <a:p>
            <a:pPr>
              <a:spcBef>
                <a:spcPct val="50000"/>
              </a:spcBef>
            </a:pPr>
            <a:r>
              <a:rPr lang="pt-PT" sz="2200"/>
              <a:t>As palavras “nunca” e “jamais” não são advérbios de negação, visto que necessitam de co-ocorrer com “não” para atribuir valor negativo à frase. Só em posição inicial tem valor de negação, mas também de tempo.</a:t>
            </a:r>
          </a:p>
        </p:txBody>
      </p:sp>
      <p:sp>
        <p:nvSpPr>
          <p:cNvPr id="28679" name="Text Box 7"/>
          <p:cNvSpPr txBox="1">
            <a:spLocks noChangeArrowheads="1"/>
          </p:cNvSpPr>
          <p:nvPr/>
        </p:nvSpPr>
        <p:spPr bwMode="auto">
          <a:xfrm>
            <a:off x="827088" y="4435475"/>
            <a:ext cx="7129462" cy="396875"/>
          </a:xfrm>
          <a:prstGeom prst="rect">
            <a:avLst/>
          </a:prstGeom>
          <a:noFill/>
          <a:ln w="9525">
            <a:noFill/>
            <a:miter lim="800000"/>
            <a:headEnd/>
            <a:tailEnd/>
          </a:ln>
          <a:effectLst/>
        </p:spPr>
        <p:txBody>
          <a:bodyPr>
            <a:spAutoFit/>
          </a:bodyPr>
          <a:lstStyle/>
          <a:p>
            <a:pPr>
              <a:spcBef>
                <a:spcPct val="50000"/>
              </a:spcBef>
            </a:pPr>
            <a:r>
              <a:rPr lang="pt-PT" sz="2000"/>
              <a:t>Ex: </a:t>
            </a:r>
            <a:r>
              <a:rPr lang="pt-PT" sz="2000" b="1"/>
              <a:t>Não</a:t>
            </a:r>
            <a:r>
              <a:rPr lang="pt-PT" sz="2000"/>
              <a:t> estive lá </a:t>
            </a:r>
            <a:r>
              <a:rPr lang="pt-PT" sz="2000" b="1"/>
              <a:t>nunca</a:t>
            </a:r>
            <a:r>
              <a:rPr lang="pt-PT" sz="2000"/>
              <a:t>. / Não irei lá </a:t>
            </a:r>
            <a:r>
              <a:rPr lang="pt-PT" sz="2000" b="1"/>
              <a:t>jamais</a:t>
            </a:r>
            <a:r>
              <a:rPr lang="pt-PT" sz="2000"/>
              <a:t>.</a:t>
            </a:r>
          </a:p>
        </p:txBody>
      </p:sp>
      <p:sp>
        <p:nvSpPr>
          <p:cNvPr id="28680" name="Text Box 8"/>
          <p:cNvSpPr txBox="1">
            <a:spLocks noChangeArrowheads="1"/>
          </p:cNvSpPr>
          <p:nvPr/>
        </p:nvSpPr>
        <p:spPr bwMode="auto">
          <a:xfrm>
            <a:off x="827088" y="5084763"/>
            <a:ext cx="7129462" cy="396875"/>
          </a:xfrm>
          <a:prstGeom prst="rect">
            <a:avLst/>
          </a:prstGeom>
          <a:noFill/>
          <a:ln w="9525">
            <a:noFill/>
            <a:miter lim="800000"/>
            <a:headEnd/>
            <a:tailEnd/>
          </a:ln>
          <a:effectLst/>
        </p:spPr>
        <p:txBody>
          <a:bodyPr>
            <a:spAutoFit/>
          </a:bodyPr>
          <a:lstStyle/>
          <a:p>
            <a:pPr>
              <a:spcBef>
                <a:spcPct val="50000"/>
              </a:spcBef>
            </a:pPr>
            <a:r>
              <a:rPr lang="pt-PT" sz="2000"/>
              <a:t>Ex: </a:t>
            </a:r>
            <a:r>
              <a:rPr lang="pt-PT" sz="2000" b="1"/>
              <a:t>Nunca</a:t>
            </a:r>
            <a:r>
              <a:rPr lang="pt-PT" sz="2000"/>
              <a:t> estive lá. / </a:t>
            </a:r>
            <a:r>
              <a:rPr lang="pt-PT" sz="2000" b="1"/>
              <a:t>Jamais</a:t>
            </a:r>
            <a:r>
              <a:rPr lang="pt-PT" sz="2000"/>
              <a:t> irei lá.</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700" name="CaixaDeTexto 2"/>
          <p:cNvSpPr txBox="1">
            <a:spLocks noChangeArrowheads="1"/>
          </p:cNvSpPr>
          <p:nvPr/>
        </p:nvSpPr>
        <p:spPr bwMode="auto">
          <a:xfrm>
            <a:off x="2411413" y="515938"/>
            <a:ext cx="4176712" cy="579437"/>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29701" name="Text Box 5"/>
          <p:cNvSpPr txBox="1">
            <a:spLocks noChangeArrowheads="1"/>
          </p:cNvSpPr>
          <p:nvPr/>
        </p:nvSpPr>
        <p:spPr bwMode="auto">
          <a:xfrm>
            <a:off x="755650" y="1844675"/>
            <a:ext cx="4176713" cy="427038"/>
          </a:xfrm>
          <a:prstGeom prst="rect">
            <a:avLst/>
          </a:prstGeom>
          <a:noFill/>
          <a:ln w="9525">
            <a:noFill/>
            <a:miter lim="800000"/>
            <a:headEnd/>
            <a:tailEnd/>
          </a:ln>
          <a:effectLst/>
        </p:spPr>
        <p:txBody>
          <a:bodyPr>
            <a:spAutoFit/>
          </a:bodyPr>
          <a:lstStyle/>
          <a:p>
            <a:pPr>
              <a:spcBef>
                <a:spcPct val="50000"/>
              </a:spcBef>
            </a:pPr>
            <a:r>
              <a:rPr lang="pt-PT" sz="2200"/>
              <a:t>5. Advérbio de afirmação</a:t>
            </a:r>
          </a:p>
        </p:txBody>
      </p:sp>
      <p:sp>
        <p:nvSpPr>
          <p:cNvPr id="29702" name="Text Box 6"/>
          <p:cNvSpPr txBox="1">
            <a:spLocks noChangeArrowheads="1"/>
          </p:cNvSpPr>
          <p:nvPr/>
        </p:nvSpPr>
        <p:spPr bwMode="auto">
          <a:xfrm>
            <a:off x="684213" y="2625725"/>
            <a:ext cx="7704137" cy="1552575"/>
          </a:xfrm>
          <a:prstGeom prst="rect">
            <a:avLst/>
          </a:prstGeom>
          <a:noFill/>
          <a:ln w="9525">
            <a:noFill/>
            <a:miter lim="800000"/>
            <a:headEnd/>
            <a:tailEnd/>
          </a:ln>
          <a:effectLst/>
        </p:spPr>
        <p:txBody>
          <a:bodyPr>
            <a:spAutoFit/>
          </a:bodyPr>
          <a:lstStyle/>
          <a:p>
            <a:pPr>
              <a:spcBef>
                <a:spcPct val="50000"/>
              </a:spcBef>
            </a:pPr>
            <a:r>
              <a:rPr lang="pt-PT" sz="2400"/>
              <a:t>Advérbio utilizado em respostas a interrogativas totais (1) ou como modificador de um constituinte (2) cujo significado contribui para asserir ou reforçar o valor afirmativo de um enunciado. </a:t>
            </a:r>
            <a:r>
              <a:rPr lang="pt-PT" sz="1400"/>
              <a:t>(Do DT)</a:t>
            </a:r>
          </a:p>
        </p:txBody>
      </p:sp>
      <p:sp>
        <p:nvSpPr>
          <p:cNvPr id="29703" name="Text Box 7"/>
          <p:cNvSpPr txBox="1">
            <a:spLocks noChangeArrowheads="1"/>
          </p:cNvSpPr>
          <p:nvPr/>
        </p:nvSpPr>
        <p:spPr bwMode="auto">
          <a:xfrm>
            <a:off x="755650" y="4652963"/>
            <a:ext cx="7704138" cy="396875"/>
          </a:xfrm>
          <a:prstGeom prst="rect">
            <a:avLst/>
          </a:prstGeom>
          <a:noFill/>
          <a:ln w="9525">
            <a:noFill/>
            <a:miter lim="800000"/>
            <a:headEnd/>
            <a:tailEnd/>
          </a:ln>
          <a:effectLst/>
        </p:spPr>
        <p:txBody>
          <a:bodyPr>
            <a:spAutoFit/>
          </a:bodyPr>
          <a:lstStyle/>
          <a:p>
            <a:pPr>
              <a:spcBef>
                <a:spcPct val="50000"/>
              </a:spcBef>
            </a:pPr>
            <a:r>
              <a:rPr lang="pt-PT" sz="2000"/>
              <a:t>Vais à escola? </a:t>
            </a:r>
            <a:r>
              <a:rPr lang="pt-PT" sz="2000" b="1"/>
              <a:t>Sim</a:t>
            </a:r>
          </a:p>
        </p:txBody>
      </p:sp>
      <p:sp>
        <p:nvSpPr>
          <p:cNvPr id="29704" name="Text Box 8"/>
          <p:cNvSpPr txBox="1">
            <a:spLocks noChangeArrowheads="1"/>
          </p:cNvSpPr>
          <p:nvPr/>
        </p:nvSpPr>
        <p:spPr bwMode="auto">
          <a:xfrm>
            <a:off x="755650" y="5240338"/>
            <a:ext cx="7704138" cy="396875"/>
          </a:xfrm>
          <a:prstGeom prst="rect">
            <a:avLst/>
          </a:prstGeom>
          <a:noFill/>
          <a:ln w="9525">
            <a:noFill/>
            <a:miter lim="800000"/>
            <a:headEnd/>
            <a:tailEnd/>
          </a:ln>
          <a:effectLst/>
        </p:spPr>
        <p:txBody>
          <a:bodyPr>
            <a:spAutoFit/>
          </a:bodyPr>
          <a:lstStyle/>
          <a:p>
            <a:pPr>
              <a:spcBef>
                <a:spcPct val="50000"/>
              </a:spcBef>
            </a:pPr>
            <a:r>
              <a:rPr lang="pt-PT" sz="2000"/>
              <a:t>O Pedro não deu livros à Maria, mas </a:t>
            </a:r>
            <a:r>
              <a:rPr lang="pt-PT" sz="2000" b="1"/>
              <a:t>sim</a:t>
            </a:r>
            <a:r>
              <a:rPr lang="pt-PT" sz="2000"/>
              <a:t> flores.</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4" name="CaixaDeTexto 2"/>
          <p:cNvSpPr txBox="1">
            <a:spLocks noChangeArrowheads="1"/>
          </p:cNvSpPr>
          <p:nvPr/>
        </p:nvSpPr>
        <p:spPr bwMode="auto">
          <a:xfrm>
            <a:off x="2411413" y="515938"/>
            <a:ext cx="4176712" cy="579437"/>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30725" name="Text Box 5"/>
          <p:cNvSpPr txBox="1">
            <a:spLocks noChangeArrowheads="1"/>
          </p:cNvSpPr>
          <p:nvPr/>
        </p:nvSpPr>
        <p:spPr bwMode="auto">
          <a:xfrm>
            <a:off x="755650" y="1773238"/>
            <a:ext cx="7129463" cy="457200"/>
          </a:xfrm>
          <a:prstGeom prst="rect">
            <a:avLst/>
          </a:prstGeom>
          <a:noFill/>
          <a:ln w="9525">
            <a:noFill/>
            <a:miter lim="800000"/>
            <a:headEnd/>
            <a:tailEnd/>
          </a:ln>
          <a:effectLst/>
        </p:spPr>
        <p:txBody>
          <a:bodyPr>
            <a:spAutoFit/>
          </a:bodyPr>
          <a:lstStyle/>
          <a:p>
            <a:pPr>
              <a:spcBef>
                <a:spcPct val="50000"/>
              </a:spcBef>
            </a:pPr>
            <a:r>
              <a:rPr lang="pt-PT" sz="2400"/>
              <a:t>6. Advérbio de quantidade e grau</a:t>
            </a:r>
          </a:p>
        </p:txBody>
      </p:sp>
      <p:sp>
        <p:nvSpPr>
          <p:cNvPr id="30726" name="Text Box 6"/>
          <p:cNvSpPr txBox="1">
            <a:spLocks noChangeArrowheads="1"/>
          </p:cNvSpPr>
          <p:nvPr/>
        </p:nvSpPr>
        <p:spPr bwMode="auto">
          <a:xfrm>
            <a:off x="827088" y="2565400"/>
            <a:ext cx="7488237" cy="2282825"/>
          </a:xfrm>
          <a:prstGeom prst="rect">
            <a:avLst/>
          </a:prstGeom>
          <a:noFill/>
          <a:ln w="9525">
            <a:noFill/>
            <a:miter lim="800000"/>
            <a:headEnd/>
            <a:tailEnd/>
          </a:ln>
          <a:effectLst/>
        </p:spPr>
        <p:txBody>
          <a:bodyPr>
            <a:spAutoFit/>
          </a:bodyPr>
          <a:lstStyle/>
          <a:p>
            <a:pPr>
              <a:spcBef>
                <a:spcPct val="50000"/>
              </a:spcBef>
            </a:pPr>
            <a:r>
              <a:rPr lang="pt-PT" sz="2400"/>
              <a:t>Advérbio que contribui com informação sobre grau ou quantidade, que pode ocorrer internamente ao predicado (1) ou como modificador de grupos adjectivais (2) ou adverbiais (3). Alguns destes advérbios são utilizados para a formação do grau dos adjectivos e advérbios (4). </a:t>
            </a:r>
            <a:r>
              <a:rPr lang="pt-PT" sz="1400"/>
              <a:t>(do DT)</a:t>
            </a:r>
          </a:p>
        </p:txBody>
      </p:sp>
      <p:sp>
        <p:nvSpPr>
          <p:cNvPr id="30727" name="Text Box 7"/>
          <p:cNvSpPr txBox="1">
            <a:spLocks noChangeArrowheads="1"/>
          </p:cNvSpPr>
          <p:nvPr/>
        </p:nvSpPr>
        <p:spPr bwMode="auto">
          <a:xfrm>
            <a:off x="971550" y="5075238"/>
            <a:ext cx="7488238" cy="1006475"/>
          </a:xfrm>
          <a:prstGeom prst="rect">
            <a:avLst/>
          </a:prstGeom>
          <a:noFill/>
          <a:ln w="9525">
            <a:noFill/>
            <a:miter lim="800000"/>
            <a:headEnd/>
            <a:tailEnd/>
          </a:ln>
          <a:effectLst/>
        </p:spPr>
        <p:txBody>
          <a:bodyPr>
            <a:spAutoFit/>
          </a:bodyPr>
          <a:lstStyle/>
          <a:p>
            <a:pPr>
              <a:spcBef>
                <a:spcPct val="50000"/>
              </a:spcBef>
            </a:pPr>
            <a:r>
              <a:rPr lang="pt-PT" sz="2000"/>
              <a:t>(1) O João come </a:t>
            </a:r>
            <a:r>
              <a:rPr lang="pt-PT" sz="2000" b="1"/>
              <a:t>demais</a:t>
            </a:r>
            <a:r>
              <a:rPr lang="pt-PT" sz="2000"/>
              <a:t>. / (2) Eles ficaram </a:t>
            </a:r>
            <a:r>
              <a:rPr lang="pt-PT" sz="2000" b="1"/>
              <a:t>muito</a:t>
            </a:r>
            <a:r>
              <a:rPr lang="pt-PT" sz="2000"/>
              <a:t> cansados. / (3) Eles andam </a:t>
            </a:r>
            <a:r>
              <a:rPr lang="pt-PT" sz="2000" b="1"/>
              <a:t>excessivamente</a:t>
            </a:r>
            <a:r>
              <a:rPr lang="pt-PT" sz="2000"/>
              <a:t> depressa. / (4) Ela é a </a:t>
            </a:r>
            <a:r>
              <a:rPr lang="pt-PT" sz="2000" b="1"/>
              <a:t>mais</a:t>
            </a:r>
            <a:r>
              <a:rPr lang="pt-PT" sz="2000"/>
              <a:t> baixa.</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8" name="CaixaDeTexto 2"/>
          <p:cNvSpPr txBox="1">
            <a:spLocks noChangeArrowheads="1"/>
          </p:cNvSpPr>
          <p:nvPr/>
        </p:nvSpPr>
        <p:spPr bwMode="auto">
          <a:xfrm>
            <a:off x="2411413" y="515938"/>
            <a:ext cx="4176712" cy="579437"/>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31749" name="Text Box 5"/>
          <p:cNvSpPr txBox="1">
            <a:spLocks noChangeArrowheads="1"/>
          </p:cNvSpPr>
          <p:nvPr/>
        </p:nvSpPr>
        <p:spPr bwMode="auto">
          <a:xfrm>
            <a:off x="755650" y="1484313"/>
            <a:ext cx="7129463" cy="457200"/>
          </a:xfrm>
          <a:prstGeom prst="rect">
            <a:avLst/>
          </a:prstGeom>
          <a:noFill/>
          <a:ln w="9525">
            <a:noFill/>
            <a:miter lim="800000"/>
            <a:headEnd/>
            <a:tailEnd/>
          </a:ln>
          <a:effectLst/>
        </p:spPr>
        <p:txBody>
          <a:bodyPr>
            <a:spAutoFit/>
          </a:bodyPr>
          <a:lstStyle/>
          <a:p>
            <a:pPr>
              <a:spcBef>
                <a:spcPct val="50000"/>
              </a:spcBef>
            </a:pPr>
            <a:r>
              <a:rPr lang="pt-PT" sz="2400"/>
              <a:t>7. Advérbio de inclusão e exclusão</a:t>
            </a:r>
          </a:p>
        </p:txBody>
      </p:sp>
      <p:sp>
        <p:nvSpPr>
          <p:cNvPr id="31750" name="Text Box 6"/>
          <p:cNvSpPr txBox="1">
            <a:spLocks noChangeArrowheads="1"/>
          </p:cNvSpPr>
          <p:nvPr/>
        </p:nvSpPr>
        <p:spPr bwMode="auto">
          <a:xfrm>
            <a:off x="827088" y="2276475"/>
            <a:ext cx="7921625" cy="2647950"/>
          </a:xfrm>
          <a:prstGeom prst="rect">
            <a:avLst/>
          </a:prstGeom>
          <a:noFill/>
          <a:ln w="9525">
            <a:noFill/>
            <a:miter lim="800000"/>
            <a:headEnd/>
            <a:tailEnd/>
          </a:ln>
          <a:effectLst/>
        </p:spPr>
        <p:txBody>
          <a:bodyPr>
            <a:spAutoFit/>
          </a:bodyPr>
          <a:lstStyle/>
          <a:p>
            <a:pPr>
              <a:spcBef>
                <a:spcPct val="50000"/>
              </a:spcBef>
            </a:pPr>
            <a:r>
              <a:rPr lang="pt-PT" sz="2400"/>
              <a:t>Advérbio que permite realçar o constituinte que modifica, contribuindo com informação sobre, por exemplo, o seu carácter exaustivo (1) ou a sua participação ou não num determinado conjunto (2). Estes advérbios podem ocorrer internamente ao predicado (3) ou como modificadores de grupos adjectivais (4), adverbiais (5), nominais (vi) ou preposicionais (vii).</a:t>
            </a:r>
          </a:p>
        </p:txBody>
      </p:sp>
      <p:sp>
        <p:nvSpPr>
          <p:cNvPr id="31751" name="Text Box 7"/>
          <p:cNvSpPr txBox="1">
            <a:spLocks noChangeArrowheads="1"/>
          </p:cNvSpPr>
          <p:nvPr/>
        </p:nvSpPr>
        <p:spPr bwMode="auto">
          <a:xfrm>
            <a:off x="827088" y="5157788"/>
            <a:ext cx="7848600" cy="1311275"/>
          </a:xfrm>
          <a:prstGeom prst="rect">
            <a:avLst/>
          </a:prstGeom>
          <a:noFill/>
          <a:ln w="9525">
            <a:noFill/>
            <a:miter lim="800000"/>
            <a:headEnd/>
            <a:tailEnd/>
          </a:ln>
          <a:effectLst/>
        </p:spPr>
        <p:txBody>
          <a:bodyPr>
            <a:spAutoFit/>
          </a:bodyPr>
          <a:lstStyle/>
          <a:p>
            <a:pPr>
              <a:spcBef>
                <a:spcPct val="50000"/>
              </a:spcBef>
            </a:pPr>
            <a:r>
              <a:rPr lang="pt-PT" sz="2000"/>
              <a:t>(1) </a:t>
            </a:r>
            <a:r>
              <a:rPr lang="pt-PT" sz="2000" b="1"/>
              <a:t>Só</a:t>
            </a:r>
            <a:r>
              <a:rPr lang="pt-PT" sz="2000"/>
              <a:t> Pedro faltou aos treinos./ (2) Ela perdeu </a:t>
            </a:r>
            <a:r>
              <a:rPr lang="pt-PT" sz="2000" b="1"/>
              <a:t>apenas</a:t>
            </a:r>
            <a:r>
              <a:rPr lang="pt-PT" sz="2000"/>
              <a:t> um brinco. / (3) A Maria trabalha </a:t>
            </a:r>
            <a:r>
              <a:rPr lang="pt-PT" sz="2000" b="1"/>
              <a:t>mesmo</a:t>
            </a:r>
            <a:r>
              <a:rPr lang="pt-PT" sz="2000"/>
              <a:t>. (4) Ele é </a:t>
            </a:r>
            <a:r>
              <a:rPr lang="pt-PT" sz="2000" b="1"/>
              <a:t>apenas</a:t>
            </a:r>
            <a:r>
              <a:rPr lang="pt-PT" sz="2000"/>
              <a:t> chato… / (5) </a:t>
            </a:r>
            <a:r>
              <a:rPr lang="pt-PT" sz="2000" b="1"/>
              <a:t>Só</a:t>
            </a:r>
            <a:r>
              <a:rPr lang="pt-PT" sz="2000"/>
              <a:t> ontem li o livro. / (6) Corrigi </a:t>
            </a:r>
            <a:r>
              <a:rPr lang="pt-PT" sz="2000" b="1"/>
              <a:t>até</a:t>
            </a:r>
            <a:r>
              <a:rPr lang="pt-PT" sz="2000"/>
              <a:t> o teste do Pedro. / (7) Gosto </a:t>
            </a:r>
            <a:r>
              <a:rPr lang="pt-PT" sz="2000" b="1"/>
              <a:t>mesmo</a:t>
            </a:r>
            <a:r>
              <a:rPr lang="pt-PT" sz="2000"/>
              <a:t> de iogurte.</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ângulo 1"/>
          <p:cNvSpPr/>
          <p:nvPr/>
        </p:nvSpPr>
        <p:spPr>
          <a:xfrm>
            <a:off x="900113" y="1628775"/>
            <a:ext cx="7343775" cy="3816350"/>
          </a:xfrm>
          <a:prstGeom prst="rect">
            <a:avLst/>
          </a:prstGeom>
        </p:spPr>
        <p:txBody>
          <a:bodyPr>
            <a:spAutoFit/>
          </a:bodyPr>
          <a:lstStyle/>
          <a:p>
            <a:pPr algn="just" fontAlgn="auto">
              <a:spcBef>
                <a:spcPts val="0"/>
              </a:spcBef>
              <a:spcAft>
                <a:spcPts val="0"/>
              </a:spcAft>
              <a:defRPr/>
            </a:pPr>
            <a:r>
              <a:rPr lang="pt-PT" sz="2200" dirty="0">
                <a:latin typeface="+mn-lt"/>
                <a:cs typeface="+mn-cs"/>
              </a:rPr>
              <a:t>Palavra invariável em género e número. Alguns advérbios variam, no entanto, em grau. A classe dos advérbios inclui elementos com características bastante heterogéneas do ponto de vista morfológico, </a:t>
            </a:r>
            <a:r>
              <a:rPr lang="pt-PT" sz="2200" dirty="0" err="1">
                <a:latin typeface="+mn-lt"/>
                <a:cs typeface="+mn-cs"/>
              </a:rPr>
              <a:t>sintático</a:t>
            </a:r>
            <a:r>
              <a:rPr lang="pt-PT" sz="2200" dirty="0">
                <a:latin typeface="+mn-lt"/>
                <a:cs typeface="+mn-cs"/>
              </a:rPr>
              <a:t> e semântico.</a:t>
            </a:r>
          </a:p>
          <a:p>
            <a:pPr algn="just" fontAlgn="auto">
              <a:spcBef>
                <a:spcPts val="0"/>
              </a:spcBef>
              <a:spcAft>
                <a:spcPts val="0"/>
              </a:spcAft>
              <a:defRPr/>
            </a:pPr>
            <a:r>
              <a:rPr lang="pt-PT" sz="2200" dirty="0">
                <a:latin typeface="+mn-lt"/>
                <a:cs typeface="+mn-cs"/>
              </a:rPr>
              <a:t> Na maior parte dos casos, os advérbios desempenham a função </a:t>
            </a:r>
            <a:r>
              <a:rPr lang="pt-PT" sz="2200" dirty="0" err="1">
                <a:latin typeface="+mn-lt"/>
                <a:cs typeface="+mn-cs"/>
              </a:rPr>
              <a:t>sintática</a:t>
            </a:r>
            <a:r>
              <a:rPr lang="pt-PT" sz="2200" dirty="0">
                <a:latin typeface="+mn-lt"/>
                <a:cs typeface="+mn-cs"/>
              </a:rPr>
              <a:t> de </a:t>
            </a:r>
            <a:r>
              <a:rPr lang="pt-PT" sz="2200" b="1" dirty="0">
                <a:solidFill>
                  <a:srgbClr val="00B050"/>
                </a:solidFill>
                <a:latin typeface="+mn-lt"/>
                <a:cs typeface="+mn-cs"/>
              </a:rPr>
              <a:t>modificadores de frase </a:t>
            </a:r>
            <a:r>
              <a:rPr lang="pt-PT" sz="2200" dirty="0">
                <a:latin typeface="+mn-lt"/>
                <a:cs typeface="+mn-cs"/>
              </a:rPr>
              <a:t>(1), </a:t>
            </a:r>
            <a:r>
              <a:rPr lang="pt-PT" sz="2200" b="1" dirty="0">
                <a:solidFill>
                  <a:schemeClr val="accent6">
                    <a:lumMod val="75000"/>
                  </a:schemeClr>
                </a:solidFill>
                <a:latin typeface="+mn-lt"/>
                <a:cs typeface="+mn-cs"/>
              </a:rPr>
              <a:t>modificadores do grupo verbal </a:t>
            </a:r>
            <a:r>
              <a:rPr lang="pt-PT" sz="2200" dirty="0">
                <a:latin typeface="+mn-lt"/>
                <a:cs typeface="+mn-cs"/>
              </a:rPr>
              <a:t>(2) ou a função </a:t>
            </a:r>
            <a:r>
              <a:rPr lang="pt-PT" sz="2200" dirty="0" err="1">
                <a:latin typeface="+mn-lt"/>
                <a:cs typeface="+mn-cs"/>
              </a:rPr>
              <a:t>sintática</a:t>
            </a:r>
            <a:r>
              <a:rPr lang="pt-PT" sz="2200" dirty="0">
                <a:latin typeface="+mn-lt"/>
                <a:cs typeface="+mn-cs"/>
              </a:rPr>
              <a:t> de </a:t>
            </a:r>
            <a:r>
              <a:rPr lang="pt-PT" sz="2200" b="1" dirty="0">
                <a:solidFill>
                  <a:srgbClr val="00B0F0"/>
                </a:solidFill>
                <a:latin typeface="+mn-lt"/>
                <a:cs typeface="+mn-cs"/>
              </a:rPr>
              <a:t>complemento oblíquo </a:t>
            </a:r>
            <a:r>
              <a:rPr lang="pt-PT" sz="2200" dirty="0">
                <a:latin typeface="+mn-lt"/>
                <a:cs typeface="+mn-cs"/>
              </a:rPr>
              <a:t>(3)ou </a:t>
            </a:r>
            <a:r>
              <a:rPr lang="pt-PT" sz="2200" b="1" dirty="0">
                <a:solidFill>
                  <a:schemeClr val="accent2">
                    <a:lumMod val="50000"/>
                  </a:schemeClr>
                </a:solidFill>
                <a:latin typeface="+mn-lt"/>
                <a:cs typeface="+mn-cs"/>
              </a:rPr>
              <a:t>predicativo do sujeito </a:t>
            </a:r>
            <a:r>
              <a:rPr lang="pt-PT" sz="2200" dirty="0">
                <a:latin typeface="+mn-lt"/>
                <a:cs typeface="+mn-cs"/>
              </a:rPr>
              <a:t>(4). Alguns advérbios podem, ainda, modificar </a:t>
            </a:r>
            <a:r>
              <a:rPr lang="pt-PT" sz="2200" b="1" dirty="0">
                <a:latin typeface="+mn-lt"/>
                <a:cs typeface="+mn-cs"/>
              </a:rPr>
              <a:t>grupos preposicionais </a:t>
            </a:r>
            <a:r>
              <a:rPr lang="pt-PT" sz="2200" dirty="0">
                <a:latin typeface="+mn-lt"/>
                <a:cs typeface="+mn-cs"/>
              </a:rPr>
              <a:t>(5), </a:t>
            </a:r>
            <a:r>
              <a:rPr lang="pt-PT" sz="2200" b="1" dirty="0">
                <a:latin typeface="+mn-lt"/>
                <a:cs typeface="+mn-cs"/>
              </a:rPr>
              <a:t>grupos adjectivais </a:t>
            </a:r>
            <a:r>
              <a:rPr lang="pt-PT" sz="2200" dirty="0">
                <a:latin typeface="+mn-lt"/>
                <a:cs typeface="+mn-cs"/>
              </a:rPr>
              <a:t>(6) ou </a:t>
            </a:r>
            <a:r>
              <a:rPr lang="pt-PT" sz="2200" b="1" dirty="0">
                <a:latin typeface="+mn-lt"/>
                <a:cs typeface="+mn-cs"/>
              </a:rPr>
              <a:t>grupos nominais </a:t>
            </a:r>
            <a:r>
              <a:rPr lang="pt-PT" sz="2200" dirty="0">
                <a:latin typeface="+mn-lt"/>
                <a:cs typeface="+mn-cs"/>
              </a:rPr>
              <a:t>(7). </a:t>
            </a:r>
            <a:r>
              <a:rPr lang="pt-PT" sz="1600" dirty="0">
                <a:latin typeface="+mn-lt"/>
                <a:cs typeface="+mn-cs"/>
              </a:rPr>
              <a:t>(Do DT em linha, com alterações)</a:t>
            </a:r>
          </a:p>
        </p:txBody>
      </p:sp>
      <p:sp>
        <p:nvSpPr>
          <p:cNvPr id="14338" name="CaixaDeTexto 2"/>
          <p:cNvSpPr txBox="1">
            <a:spLocks noChangeArrowheads="1"/>
          </p:cNvSpPr>
          <p:nvPr/>
        </p:nvSpPr>
        <p:spPr bwMode="auto">
          <a:xfrm>
            <a:off x="2411413" y="549275"/>
            <a:ext cx="4176712" cy="584200"/>
          </a:xfrm>
          <a:prstGeom prst="rect">
            <a:avLst/>
          </a:prstGeom>
          <a:noFill/>
          <a:ln w="9525">
            <a:noFill/>
            <a:miter lim="800000"/>
            <a:headEnd/>
            <a:tailEnd/>
          </a:ln>
        </p:spPr>
        <p:txBody>
          <a:bodyPr>
            <a:spAutoFit/>
          </a:bodyPr>
          <a:lstStyle/>
          <a:p>
            <a:pPr algn="ctr"/>
            <a:r>
              <a:rPr lang="pt-PT" sz="3200">
                <a:latin typeface="Calibri" pitchFamily="34" charset="0"/>
              </a:rPr>
              <a:t>O advérbio</a:t>
            </a: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2" name="CaixaDeTexto 2"/>
          <p:cNvSpPr txBox="1">
            <a:spLocks noChangeArrowheads="1"/>
          </p:cNvSpPr>
          <p:nvPr/>
        </p:nvSpPr>
        <p:spPr bwMode="auto">
          <a:xfrm>
            <a:off x="2411413" y="515938"/>
            <a:ext cx="4176712" cy="579437"/>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32773" name="Text Box 5"/>
          <p:cNvSpPr txBox="1">
            <a:spLocks noChangeArrowheads="1"/>
          </p:cNvSpPr>
          <p:nvPr/>
        </p:nvSpPr>
        <p:spPr bwMode="auto">
          <a:xfrm>
            <a:off x="755650" y="1484313"/>
            <a:ext cx="7129463" cy="457200"/>
          </a:xfrm>
          <a:prstGeom prst="rect">
            <a:avLst/>
          </a:prstGeom>
          <a:noFill/>
          <a:ln w="9525">
            <a:noFill/>
            <a:miter lim="800000"/>
            <a:headEnd/>
            <a:tailEnd/>
          </a:ln>
          <a:effectLst/>
        </p:spPr>
        <p:txBody>
          <a:bodyPr>
            <a:spAutoFit/>
          </a:bodyPr>
          <a:lstStyle/>
          <a:p>
            <a:pPr>
              <a:spcBef>
                <a:spcPct val="50000"/>
              </a:spcBef>
            </a:pPr>
            <a:r>
              <a:rPr lang="pt-PT" sz="2400"/>
              <a:t>8. Advérbio interrogativo</a:t>
            </a:r>
          </a:p>
        </p:txBody>
      </p:sp>
      <p:sp>
        <p:nvSpPr>
          <p:cNvPr id="32774" name="Text Box 6"/>
          <p:cNvSpPr txBox="1">
            <a:spLocks noChangeArrowheads="1"/>
          </p:cNvSpPr>
          <p:nvPr/>
        </p:nvSpPr>
        <p:spPr bwMode="auto">
          <a:xfrm>
            <a:off x="827088" y="2236788"/>
            <a:ext cx="7561262" cy="1187450"/>
          </a:xfrm>
          <a:prstGeom prst="rect">
            <a:avLst/>
          </a:prstGeom>
          <a:noFill/>
          <a:ln w="9525">
            <a:noFill/>
            <a:miter lim="800000"/>
            <a:headEnd/>
            <a:tailEnd/>
          </a:ln>
          <a:effectLst/>
        </p:spPr>
        <p:txBody>
          <a:bodyPr>
            <a:spAutoFit/>
          </a:bodyPr>
          <a:lstStyle/>
          <a:p>
            <a:pPr>
              <a:spcBef>
                <a:spcPct val="50000"/>
              </a:spcBef>
            </a:pPr>
            <a:r>
              <a:rPr lang="pt-PT" sz="2400"/>
              <a:t>Advérbio que identifica o constituinte interrogado numa construção interrogativa e que é substituível por um grupo adverbial ou preposicional.</a:t>
            </a:r>
          </a:p>
        </p:txBody>
      </p:sp>
      <p:sp>
        <p:nvSpPr>
          <p:cNvPr id="32775" name="Text Box 7"/>
          <p:cNvSpPr txBox="1">
            <a:spLocks noChangeArrowheads="1"/>
          </p:cNvSpPr>
          <p:nvPr/>
        </p:nvSpPr>
        <p:spPr bwMode="auto">
          <a:xfrm>
            <a:off x="827088" y="4076700"/>
            <a:ext cx="7705725" cy="779463"/>
          </a:xfrm>
          <a:prstGeom prst="rect">
            <a:avLst/>
          </a:prstGeom>
          <a:noFill/>
          <a:ln w="9525">
            <a:noFill/>
            <a:miter lim="800000"/>
            <a:headEnd/>
            <a:tailEnd/>
          </a:ln>
          <a:effectLst/>
        </p:spPr>
        <p:txBody>
          <a:bodyPr>
            <a:spAutoFit/>
          </a:bodyPr>
          <a:lstStyle/>
          <a:p>
            <a:pPr>
              <a:spcBef>
                <a:spcPct val="50000"/>
              </a:spcBef>
            </a:pPr>
            <a:r>
              <a:rPr lang="pt-PT" b="1"/>
              <a:t>Onde</a:t>
            </a:r>
            <a:r>
              <a:rPr lang="pt-PT"/>
              <a:t> moras? Moro em Paris;</a:t>
            </a:r>
          </a:p>
          <a:p>
            <a:pPr>
              <a:spcBef>
                <a:spcPct val="50000"/>
              </a:spcBef>
            </a:pPr>
            <a:r>
              <a:rPr lang="pt-PT" b="1"/>
              <a:t>Quando</a:t>
            </a:r>
            <a:r>
              <a:rPr lang="pt-PT"/>
              <a:t> chegaste? Cheguei ontem. / Cheguei de madrugada.</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6" name="CaixaDeTexto 2"/>
          <p:cNvSpPr txBox="1">
            <a:spLocks noChangeArrowheads="1"/>
          </p:cNvSpPr>
          <p:nvPr/>
        </p:nvSpPr>
        <p:spPr bwMode="auto">
          <a:xfrm>
            <a:off x="2411413" y="515938"/>
            <a:ext cx="4176712" cy="579437"/>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33797" name="Text Box 5"/>
          <p:cNvSpPr txBox="1">
            <a:spLocks noChangeArrowheads="1"/>
          </p:cNvSpPr>
          <p:nvPr/>
        </p:nvSpPr>
        <p:spPr bwMode="auto">
          <a:xfrm>
            <a:off x="755650" y="1736725"/>
            <a:ext cx="7129463" cy="457200"/>
          </a:xfrm>
          <a:prstGeom prst="rect">
            <a:avLst/>
          </a:prstGeom>
          <a:noFill/>
          <a:ln w="9525">
            <a:noFill/>
            <a:miter lim="800000"/>
            <a:headEnd/>
            <a:tailEnd/>
          </a:ln>
          <a:effectLst/>
        </p:spPr>
        <p:txBody>
          <a:bodyPr>
            <a:spAutoFit/>
          </a:bodyPr>
          <a:lstStyle/>
          <a:p>
            <a:pPr>
              <a:spcBef>
                <a:spcPct val="50000"/>
              </a:spcBef>
            </a:pPr>
            <a:r>
              <a:rPr lang="pt-PT" sz="2400"/>
              <a:t>9. Advérbio relativo</a:t>
            </a:r>
          </a:p>
        </p:txBody>
      </p:sp>
      <p:sp>
        <p:nvSpPr>
          <p:cNvPr id="33798" name="Text Box 6"/>
          <p:cNvSpPr txBox="1">
            <a:spLocks noChangeArrowheads="1"/>
          </p:cNvSpPr>
          <p:nvPr/>
        </p:nvSpPr>
        <p:spPr bwMode="auto">
          <a:xfrm>
            <a:off x="827088" y="2601913"/>
            <a:ext cx="7632700" cy="1187450"/>
          </a:xfrm>
          <a:prstGeom prst="rect">
            <a:avLst/>
          </a:prstGeom>
          <a:noFill/>
          <a:ln w="9525">
            <a:noFill/>
            <a:miter lim="800000"/>
            <a:headEnd/>
            <a:tailEnd/>
          </a:ln>
          <a:effectLst/>
        </p:spPr>
        <p:txBody>
          <a:bodyPr>
            <a:spAutoFit/>
          </a:bodyPr>
          <a:lstStyle/>
          <a:p>
            <a:pPr>
              <a:spcBef>
                <a:spcPct val="50000"/>
              </a:spcBef>
            </a:pPr>
            <a:r>
              <a:rPr lang="pt-PT" sz="2400"/>
              <a:t>Advérbio que identifica o constituinte relativizado numa oração relativa e que é substituível por um grupo adverbial ou preposicional.</a:t>
            </a:r>
          </a:p>
        </p:txBody>
      </p:sp>
      <p:sp>
        <p:nvSpPr>
          <p:cNvPr id="33799" name="Text Box 7"/>
          <p:cNvSpPr txBox="1">
            <a:spLocks noChangeArrowheads="1"/>
          </p:cNvSpPr>
          <p:nvPr/>
        </p:nvSpPr>
        <p:spPr bwMode="auto">
          <a:xfrm>
            <a:off x="1042988" y="4502150"/>
            <a:ext cx="7416800" cy="366713"/>
          </a:xfrm>
          <a:prstGeom prst="rect">
            <a:avLst/>
          </a:prstGeom>
          <a:noFill/>
          <a:ln w="9525">
            <a:noFill/>
            <a:miter lim="800000"/>
            <a:headEnd/>
            <a:tailEnd/>
          </a:ln>
          <a:effectLst/>
        </p:spPr>
        <p:txBody>
          <a:bodyPr>
            <a:spAutoFit/>
          </a:bodyPr>
          <a:lstStyle/>
          <a:p>
            <a:pPr>
              <a:spcBef>
                <a:spcPct val="50000"/>
              </a:spcBef>
            </a:pPr>
            <a:r>
              <a:rPr lang="pt-PT"/>
              <a:t>Ex: A rua </a:t>
            </a:r>
            <a:r>
              <a:rPr lang="pt-PT" b="1"/>
              <a:t>onde</a:t>
            </a:r>
            <a:r>
              <a:rPr lang="pt-PT"/>
              <a:t> moro não tem saída. Moro numa rua…/ moro lá/acolá</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ângulo 1"/>
          <p:cNvSpPr>
            <a:spLocks noChangeArrowheads="1"/>
          </p:cNvSpPr>
          <p:nvPr/>
        </p:nvSpPr>
        <p:spPr bwMode="auto">
          <a:xfrm>
            <a:off x="539750" y="1916113"/>
            <a:ext cx="6700838" cy="396875"/>
          </a:xfrm>
          <a:prstGeom prst="rect">
            <a:avLst/>
          </a:prstGeom>
          <a:noFill/>
          <a:ln w="9525">
            <a:noFill/>
            <a:miter lim="800000"/>
            <a:headEnd/>
            <a:tailEnd/>
          </a:ln>
        </p:spPr>
        <p:txBody>
          <a:bodyPr>
            <a:spAutoFit/>
          </a:bodyPr>
          <a:lstStyle/>
          <a:p>
            <a:r>
              <a:rPr lang="pt-PT" sz="2000" b="1">
                <a:solidFill>
                  <a:srgbClr val="00B050"/>
                </a:solidFill>
                <a:latin typeface="Calibri" pitchFamily="34" charset="0"/>
              </a:rPr>
              <a:t>(1) Modificadores de frase: </a:t>
            </a:r>
            <a:r>
              <a:rPr lang="pt-PT" sz="2000" b="1">
                <a:latin typeface="Calibri" pitchFamily="34" charset="0"/>
              </a:rPr>
              <a:t>Felizmente</a:t>
            </a:r>
            <a:r>
              <a:rPr lang="pt-PT" sz="2000">
                <a:latin typeface="Calibri" pitchFamily="34" charset="0"/>
              </a:rPr>
              <a:t>, o Porto ganhou.</a:t>
            </a:r>
          </a:p>
        </p:txBody>
      </p:sp>
      <p:sp>
        <p:nvSpPr>
          <p:cNvPr id="15362" name="CaixaDeTexto 2"/>
          <p:cNvSpPr txBox="1">
            <a:spLocks noChangeArrowheads="1"/>
          </p:cNvSpPr>
          <p:nvPr/>
        </p:nvSpPr>
        <p:spPr bwMode="auto">
          <a:xfrm>
            <a:off x="2411413" y="549275"/>
            <a:ext cx="4176712" cy="584200"/>
          </a:xfrm>
          <a:prstGeom prst="rect">
            <a:avLst/>
          </a:prstGeom>
          <a:noFill/>
          <a:ln w="9525">
            <a:noFill/>
            <a:miter lim="800000"/>
            <a:headEnd/>
            <a:tailEnd/>
          </a:ln>
        </p:spPr>
        <p:txBody>
          <a:bodyPr>
            <a:spAutoFit/>
          </a:bodyPr>
          <a:lstStyle/>
          <a:p>
            <a:pPr algn="ctr"/>
            <a:r>
              <a:rPr lang="pt-PT" sz="3200">
                <a:latin typeface="Calibri" pitchFamily="34" charset="0"/>
              </a:rPr>
              <a:t>O advérbio</a:t>
            </a:r>
          </a:p>
        </p:txBody>
      </p:sp>
      <p:sp>
        <p:nvSpPr>
          <p:cNvPr id="15363" name="Rectângulo 3"/>
          <p:cNvSpPr>
            <a:spLocks noChangeArrowheads="1"/>
          </p:cNvSpPr>
          <p:nvPr/>
        </p:nvSpPr>
        <p:spPr bwMode="auto">
          <a:xfrm>
            <a:off x="542925" y="2349500"/>
            <a:ext cx="6483350" cy="396875"/>
          </a:xfrm>
          <a:prstGeom prst="rect">
            <a:avLst/>
          </a:prstGeom>
          <a:noFill/>
          <a:ln w="9525">
            <a:noFill/>
            <a:miter lim="800000"/>
            <a:headEnd/>
            <a:tailEnd/>
          </a:ln>
        </p:spPr>
        <p:txBody>
          <a:bodyPr wrap="none">
            <a:spAutoFit/>
          </a:bodyPr>
          <a:lstStyle/>
          <a:p>
            <a:r>
              <a:rPr lang="pt-PT" sz="2000" b="1">
                <a:solidFill>
                  <a:srgbClr val="E46C0A"/>
                </a:solidFill>
                <a:latin typeface="Calibri" pitchFamily="34" charset="0"/>
              </a:rPr>
              <a:t>(2) Modificadores do grupo verbal: </a:t>
            </a:r>
            <a:r>
              <a:rPr lang="pt-PT" sz="2000">
                <a:latin typeface="Calibri" pitchFamily="34" charset="0"/>
              </a:rPr>
              <a:t>Eles correm </a:t>
            </a:r>
            <a:r>
              <a:rPr lang="pt-PT" sz="2000" b="1">
                <a:latin typeface="Calibri" pitchFamily="34" charset="0"/>
              </a:rPr>
              <a:t>velozmente</a:t>
            </a:r>
            <a:r>
              <a:rPr lang="pt-PT" sz="2000">
                <a:latin typeface="Calibri" pitchFamily="34" charset="0"/>
              </a:rPr>
              <a:t>.</a:t>
            </a:r>
          </a:p>
        </p:txBody>
      </p:sp>
      <p:sp>
        <p:nvSpPr>
          <p:cNvPr id="15364" name="Rectângulo 4"/>
          <p:cNvSpPr>
            <a:spLocks noChangeArrowheads="1"/>
          </p:cNvSpPr>
          <p:nvPr/>
        </p:nvSpPr>
        <p:spPr bwMode="auto">
          <a:xfrm>
            <a:off x="542925" y="2781300"/>
            <a:ext cx="5905500" cy="396875"/>
          </a:xfrm>
          <a:prstGeom prst="rect">
            <a:avLst/>
          </a:prstGeom>
          <a:noFill/>
          <a:ln w="9525">
            <a:noFill/>
            <a:miter lim="800000"/>
            <a:headEnd/>
            <a:tailEnd/>
          </a:ln>
        </p:spPr>
        <p:txBody>
          <a:bodyPr>
            <a:spAutoFit/>
          </a:bodyPr>
          <a:lstStyle/>
          <a:p>
            <a:r>
              <a:rPr lang="pt-PT" sz="2000" b="1">
                <a:solidFill>
                  <a:srgbClr val="00B0F0"/>
                </a:solidFill>
                <a:latin typeface="Calibri" pitchFamily="34" charset="0"/>
              </a:rPr>
              <a:t>(3) Complemento oblíquo: </a:t>
            </a:r>
            <a:r>
              <a:rPr lang="pt-PT" sz="2000">
                <a:latin typeface="Calibri" pitchFamily="34" charset="0"/>
              </a:rPr>
              <a:t>A minha filha mora </a:t>
            </a:r>
            <a:r>
              <a:rPr lang="pt-PT" sz="2000" b="1">
                <a:latin typeface="Calibri" pitchFamily="34" charset="0"/>
              </a:rPr>
              <a:t>longe. </a:t>
            </a:r>
          </a:p>
        </p:txBody>
      </p:sp>
      <p:sp>
        <p:nvSpPr>
          <p:cNvPr id="15365" name="Rectângulo 5"/>
          <p:cNvSpPr>
            <a:spLocks noChangeArrowheads="1"/>
          </p:cNvSpPr>
          <p:nvPr/>
        </p:nvSpPr>
        <p:spPr bwMode="auto">
          <a:xfrm>
            <a:off x="542925" y="3213100"/>
            <a:ext cx="5346700" cy="396875"/>
          </a:xfrm>
          <a:prstGeom prst="rect">
            <a:avLst/>
          </a:prstGeom>
          <a:noFill/>
          <a:ln w="9525">
            <a:noFill/>
            <a:miter lim="800000"/>
            <a:headEnd/>
            <a:tailEnd/>
          </a:ln>
        </p:spPr>
        <p:txBody>
          <a:bodyPr wrap="none">
            <a:spAutoFit/>
          </a:bodyPr>
          <a:lstStyle/>
          <a:p>
            <a:r>
              <a:rPr lang="pt-PT" sz="2000" b="1">
                <a:solidFill>
                  <a:srgbClr val="632523"/>
                </a:solidFill>
                <a:latin typeface="Calibri" pitchFamily="34" charset="0"/>
              </a:rPr>
              <a:t>(4) Predicativo do sujeito: </a:t>
            </a:r>
            <a:r>
              <a:rPr lang="pt-PT" sz="2000">
                <a:latin typeface="Calibri" pitchFamily="34" charset="0"/>
              </a:rPr>
              <a:t>O professor está </a:t>
            </a:r>
            <a:r>
              <a:rPr lang="pt-PT" sz="2000" b="1">
                <a:latin typeface="Calibri" pitchFamily="34" charset="0"/>
              </a:rPr>
              <a:t>aqui</a:t>
            </a:r>
            <a:r>
              <a:rPr lang="pt-PT" sz="2000">
                <a:latin typeface="Calibri" pitchFamily="34" charset="0"/>
              </a:rPr>
              <a:t>.  </a:t>
            </a:r>
          </a:p>
        </p:txBody>
      </p:sp>
      <p:sp>
        <p:nvSpPr>
          <p:cNvPr id="15366" name="Rectângulo 6"/>
          <p:cNvSpPr>
            <a:spLocks noChangeArrowheads="1"/>
          </p:cNvSpPr>
          <p:nvPr/>
        </p:nvSpPr>
        <p:spPr bwMode="auto">
          <a:xfrm>
            <a:off x="542925" y="3644900"/>
            <a:ext cx="6837363" cy="701675"/>
          </a:xfrm>
          <a:prstGeom prst="rect">
            <a:avLst/>
          </a:prstGeom>
          <a:noFill/>
          <a:ln w="9525">
            <a:noFill/>
            <a:miter lim="800000"/>
            <a:headEnd/>
            <a:tailEnd/>
          </a:ln>
        </p:spPr>
        <p:txBody>
          <a:bodyPr>
            <a:spAutoFit/>
          </a:bodyPr>
          <a:lstStyle/>
          <a:p>
            <a:r>
              <a:rPr lang="pt-PT" sz="2000" b="1">
                <a:latin typeface="Calibri" pitchFamily="34" charset="0"/>
              </a:rPr>
              <a:t>(5) modificam Grupos preposicionais: </a:t>
            </a:r>
            <a:r>
              <a:rPr lang="pt-PT" sz="2000">
                <a:latin typeface="Calibri" pitchFamily="34" charset="0"/>
              </a:rPr>
              <a:t>Eles deram os livros  </a:t>
            </a:r>
            <a:r>
              <a:rPr lang="pt-PT" sz="2000" b="1">
                <a:latin typeface="Calibri" pitchFamily="34" charset="0"/>
              </a:rPr>
              <a:t>apenas</a:t>
            </a:r>
            <a:r>
              <a:rPr lang="pt-PT" sz="2000">
                <a:latin typeface="Calibri" pitchFamily="34" charset="0"/>
              </a:rPr>
              <a:t> aos amigos.  </a:t>
            </a:r>
          </a:p>
        </p:txBody>
      </p:sp>
      <p:sp>
        <p:nvSpPr>
          <p:cNvPr id="15367" name="Rectângulo 7"/>
          <p:cNvSpPr>
            <a:spLocks noChangeArrowheads="1"/>
          </p:cNvSpPr>
          <p:nvPr/>
        </p:nvSpPr>
        <p:spPr bwMode="auto">
          <a:xfrm>
            <a:off x="542925" y="4437063"/>
            <a:ext cx="6732588" cy="396875"/>
          </a:xfrm>
          <a:prstGeom prst="rect">
            <a:avLst/>
          </a:prstGeom>
          <a:noFill/>
          <a:ln w="9525">
            <a:noFill/>
            <a:miter lim="800000"/>
            <a:headEnd/>
            <a:tailEnd/>
          </a:ln>
        </p:spPr>
        <p:txBody>
          <a:bodyPr wrap="none">
            <a:spAutoFit/>
          </a:bodyPr>
          <a:lstStyle/>
          <a:p>
            <a:r>
              <a:rPr lang="pt-PT" sz="2000" b="1">
                <a:latin typeface="Calibri" pitchFamily="34" charset="0"/>
              </a:rPr>
              <a:t>(6) modificam Grupos adverbiais: </a:t>
            </a:r>
            <a:r>
              <a:rPr lang="pt-PT" sz="2000">
                <a:latin typeface="Calibri" pitchFamily="34" charset="0"/>
              </a:rPr>
              <a:t>Ele ia  </a:t>
            </a:r>
            <a:r>
              <a:rPr lang="pt-PT" sz="2000" b="1">
                <a:latin typeface="Calibri" pitchFamily="34" charset="0"/>
              </a:rPr>
              <a:t>demasiado</a:t>
            </a:r>
            <a:r>
              <a:rPr lang="pt-PT" sz="2000">
                <a:latin typeface="Calibri" pitchFamily="34" charset="0"/>
              </a:rPr>
              <a:t> depressa.  </a:t>
            </a:r>
          </a:p>
        </p:txBody>
      </p:sp>
      <p:sp>
        <p:nvSpPr>
          <p:cNvPr id="15368" name="Rectângulo 8"/>
          <p:cNvSpPr>
            <a:spLocks noChangeArrowheads="1"/>
          </p:cNvSpPr>
          <p:nvPr/>
        </p:nvSpPr>
        <p:spPr bwMode="auto">
          <a:xfrm>
            <a:off x="539750" y="4868863"/>
            <a:ext cx="6886575" cy="396875"/>
          </a:xfrm>
          <a:prstGeom prst="rect">
            <a:avLst/>
          </a:prstGeom>
          <a:noFill/>
          <a:ln w="9525">
            <a:noFill/>
            <a:miter lim="800000"/>
            <a:headEnd/>
            <a:tailEnd/>
          </a:ln>
        </p:spPr>
        <p:txBody>
          <a:bodyPr wrap="none">
            <a:spAutoFit/>
          </a:bodyPr>
          <a:lstStyle/>
          <a:p>
            <a:r>
              <a:rPr lang="pt-PT" sz="2000" b="1">
                <a:latin typeface="Calibri" pitchFamily="34" charset="0"/>
              </a:rPr>
              <a:t>(7) modificam Grupos adjetivais: </a:t>
            </a:r>
            <a:r>
              <a:rPr lang="pt-PT" sz="2000">
                <a:latin typeface="Calibri" pitchFamily="34" charset="0"/>
              </a:rPr>
              <a:t>O Pedro é  </a:t>
            </a:r>
            <a:r>
              <a:rPr lang="pt-PT" sz="2000" b="1">
                <a:latin typeface="Calibri" pitchFamily="34" charset="0"/>
              </a:rPr>
              <a:t>bastante</a:t>
            </a:r>
            <a:r>
              <a:rPr lang="pt-PT" sz="2000">
                <a:latin typeface="Calibri" pitchFamily="34" charset="0"/>
              </a:rPr>
              <a:t> distraído.  </a:t>
            </a:r>
          </a:p>
        </p:txBody>
      </p:sp>
      <p:sp>
        <p:nvSpPr>
          <p:cNvPr id="15369" name="Rectângulo 9"/>
          <p:cNvSpPr>
            <a:spLocks noChangeArrowheads="1"/>
          </p:cNvSpPr>
          <p:nvPr/>
        </p:nvSpPr>
        <p:spPr bwMode="auto">
          <a:xfrm>
            <a:off x="539750" y="5302250"/>
            <a:ext cx="6289675" cy="396875"/>
          </a:xfrm>
          <a:prstGeom prst="rect">
            <a:avLst/>
          </a:prstGeom>
          <a:noFill/>
          <a:ln w="9525">
            <a:noFill/>
            <a:miter lim="800000"/>
            <a:headEnd/>
            <a:tailEnd/>
          </a:ln>
        </p:spPr>
        <p:txBody>
          <a:bodyPr wrap="none">
            <a:spAutoFit/>
          </a:bodyPr>
          <a:lstStyle/>
          <a:p>
            <a:r>
              <a:rPr lang="pt-PT" sz="2000" b="1">
                <a:latin typeface="Calibri" pitchFamily="34" charset="0"/>
              </a:rPr>
              <a:t>(8) modificam Grupos nominais:  Só </a:t>
            </a:r>
            <a:r>
              <a:rPr lang="pt-PT" sz="2000">
                <a:latin typeface="Calibri" pitchFamily="34" charset="0"/>
              </a:rPr>
              <a:t>o João  estuda assim.  </a:t>
            </a:r>
          </a:p>
        </p:txBody>
      </p:sp>
      <p:sp>
        <p:nvSpPr>
          <p:cNvPr id="15370" name="Parêntese direito 11"/>
          <p:cNvSpPr>
            <a:spLocks/>
          </p:cNvSpPr>
          <p:nvPr/>
        </p:nvSpPr>
        <p:spPr bwMode="auto">
          <a:xfrm rot="5400000">
            <a:off x="4535487" y="5048251"/>
            <a:ext cx="142875" cy="1079500"/>
          </a:xfrm>
          <a:prstGeom prst="rightBracket">
            <a:avLst>
              <a:gd name="adj" fmla="val 8990"/>
            </a:avLst>
          </a:prstGeom>
          <a:noFill/>
          <a:ln w="28575" algn="ctr">
            <a:solidFill>
              <a:srgbClr val="E46C0A"/>
            </a:solidFill>
            <a:round/>
            <a:headEnd/>
            <a:tailEnd/>
          </a:ln>
        </p:spPr>
        <p:txBody>
          <a:bodyPr rot="10800000" vert="eaVert" anchor="ctr"/>
          <a:lstStyle/>
          <a:p>
            <a:pPr algn="ctr"/>
            <a:endParaRPr lang="pt-PT" sz="2000">
              <a:latin typeface="Calibri" pitchFamily="34" charset="0"/>
            </a:endParaRPr>
          </a:p>
        </p:txBody>
      </p:sp>
      <p:sp>
        <p:nvSpPr>
          <p:cNvPr id="15371" name="Parêntese direito 12"/>
          <p:cNvSpPr>
            <a:spLocks/>
          </p:cNvSpPr>
          <p:nvPr/>
        </p:nvSpPr>
        <p:spPr bwMode="auto">
          <a:xfrm rot="5400000">
            <a:off x="6120607" y="4112419"/>
            <a:ext cx="144462" cy="2089150"/>
          </a:xfrm>
          <a:prstGeom prst="rightBracket">
            <a:avLst>
              <a:gd name="adj" fmla="val 9239"/>
            </a:avLst>
          </a:prstGeom>
          <a:noFill/>
          <a:ln w="28575" algn="ctr">
            <a:solidFill>
              <a:srgbClr val="E46C0A"/>
            </a:solidFill>
            <a:round/>
            <a:headEnd/>
            <a:tailEnd/>
          </a:ln>
        </p:spPr>
        <p:txBody>
          <a:bodyPr rot="10800000" vert="eaVert" anchor="ctr"/>
          <a:lstStyle/>
          <a:p>
            <a:pPr algn="ctr"/>
            <a:endParaRPr lang="pt-PT" sz="2000">
              <a:latin typeface="Calibri" pitchFamily="34" charset="0"/>
            </a:endParaRPr>
          </a:p>
        </p:txBody>
      </p:sp>
      <p:sp>
        <p:nvSpPr>
          <p:cNvPr id="15372" name="Parêntese direito 13"/>
          <p:cNvSpPr>
            <a:spLocks/>
          </p:cNvSpPr>
          <p:nvPr/>
        </p:nvSpPr>
        <p:spPr bwMode="auto">
          <a:xfrm rot="5400000">
            <a:off x="1475582" y="3140868"/>
            <a:ext cx="215900" cy="2087563"/>
          </a:xfrm>
          <a:prstGeom prst="rightBracket">
            <a:avLst>
              <a:gd name="adj" fmla="val 6177"/>
            </a:avLst>
          </a:prstGeom>
          <a:noFill/>
          <a:ln w="28575" algn="ctr">
            <a:solidFill>
              <a:srgbClr val="E46C0A"/>
            </a:solidFill>
            <a:round/>
            <a:headEnd/>
            <a:tailEnd/>
          </a:ln>
        </p:spPr>
        <p:txBody>
          <a:bodyPr rot="10800000" vert="eaVert" anchor="ctr"/>
          <a:lstStyle/>
          <a:p>
            <a:pPr algn="ctr"/>
            <a:endParaRPr lang="pt-PT" sz="2000">
              <a:latin typeface="Calibri" pitchFamily="34" charset="0"/>
            </a:endParaRPr>
          </a:p>
        </p:txBody>
      </p:sp>
      <p:sp>
        <p:nvSpPr>
          <p:cNvPr id="15373" name="Parêntese direito 14"/>
          <p:cNvSpPr>
            <a:spLocks/>
          </p:cNvSpPr>
          <p:nvPr/>
        </p:nvSpPr>
        <p:spPr bwMode="auto">
          <a:xfrm rot="5400000">
            <a:off x="5868194" y="3572669"/>
            <a:ext cx="144462" cy="2305050"/>
          </a:xfrm>
          <a:prstGeom prst="rightBracket">
            <a:avLst>
              <a:gd name="adj" fmla="val 9160"/>
            </a:avLst>
          </a:prstGeom>
          <a:noFill/>
          <a:ln w="28575" algn="ctr">
            <a:solidFill>
              <a:srgbClr val="E46C0A"/>
            </a:solidFill>
            <a:round/>
            <a:headEnd/>
            <a:tailEnd/>
          </a:ln>
        </p:spPr>
        <p:txBody>
          <a:bodyPr rot="10800000" vert="eaVert" anchor="ctr"/>
          <a:lstStyle/>
          <a:p>
            <a:pPr algn="ctr"/>
            <a:endParaRPr lang="pt-PT" sz="2000">
              <a:latin typeface="Calibri" pitchFamily="34" charset="0"/>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CaixaDeTexto 2"/>
          <p:cNvSpPr txBox="1">
            <a:spLocks noChangeArrowheads="1"/>
          </p:cNvSpPr>
          <p:nvPr/>
        </p:nvSpPr>
        <p:spPr bwMode="auto">
          <a:xfrm>
            <a:off x="2411413" y="836613"/>
            <a:ext cx="4176712" cy="584200"/>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5" name="CaixaDeTexto 4"/>
          <p:cNvSpPr txBox="1"/>
          <p:nvPr/>
        </p:nvSpPr>
        <p:spPr>
          <a:xfrm>
            <a:off x="1258888" y="1989138"/>
            <a:ext cx="6842125" cy="3816350"/>
          </a:xfrm>
          <a:prstGeom prst="rect">
            <a:avLst/>
          </a:prstGeom>
          <a:noFill/>
        </p:spPr>
        <p:txBody>
          <a:bodyPr>
            <a:spAutoFit/>
          </a:bodyPr>
          <a:lstStyle/>
          <a:p>
            <a:pPr fontAlgn="auto">
              <a:spcBef>
                <a:spcPts val="0"/>
              </a:spcBef>
              <a:spcAft>
                <a:spcPts val="0"/>
              </a:spcAft>
              <a:defRPr/>
            </a:pPr>
            <a:r>
              <a:rPr lang="pt-PT" sz="2200" dirty="0">
                <a:latin typeface="+mn-lt"/>
                <a:cs typeface="+mn-cs"/>
              </a:rPr>
              <a:t>São classes do advérbio as seguintes:</a:t>
            </a:r>
          </a:p>
          <a:p>
            <a:pPr fontAlgn="auto">
              <a:spcBef>
                <a:spcPts val="0"/>
              </a:spcBef>
              <a:spcAft>
                <a:spcPts val="0"/>
              </a:spcAft>
              <a:defRPr/>
            </a:pPr>
            <a:endParaRPr lang="pt-PT" sz="2200" dirty="0">
              <a:latin typeface="+mn-lt"/>
              <a:cs typeface="+mn-cs"/>
            </a:endParaRPr>
          </a:p>
          <a:p>
            <a:pPr marL="342900" indent="-342900" fontAlgn="auto">
              <a:spcBef>
                <a:spcPts val="0"/>
              </a:spcBef>
              <a:spcAft>
                <a:spcPts val="0"/>
              </a:spcAft>
              <a:buFontTx/>
              <a:buAutoNum type="arabicPeriod"/>
              <a:defRPr/>
            </a:pPr>
            <a:r>
              <a:rPr lang="pt-PT" sz="2200" dirty="0">
                <a:latin typeface="+mn-lt"/>
                <a:cs typeface="+mn-cs"/>
              </a:rPr>
              <a:t>Advérbio de frase</a:t>
            </a:r>
          </a:p>
          <a:p>
            <a:pPr marL="342900" indent="-342900" fontAlgn="auto">
              <a:spcBef>
                <a:spcPts val="0"/>
              </a:spcBef>
              <a:spcAft>
                <a:spcPts val="0"/>
              </a:spcAft>
              <a:buFontTx/>
              <a:buAutoNum type="arabicPeriod"/>
              <a:defRPr/>
            </a:pPr>
            <a:r>
              <a:rPr lang="pt-PT" sz="2200" dirty="0">
                <a:latin typeface="+mn-lt"/>
                <a:cs typeface="+mn-cs"/>
              </a:rPr>
              <a:t>Advérbio de predicado</a:t>
            </a:r>
          </a:p>
          <a:p>
            <a:pPr marL="342900" indent="-342900" fontAlgn="auto">
              <a:spcBef>
                <a:spcPts val="0"/>
              </a:spcBef>
              <a:spcAft>
                <a:spcPts val="0"/>
              </a:spcAft>
              <a:buFontTx/>
              <a:buAutoNum type="arabicPeriod"/>
              <a:defRPr/>
            </a:pPr>
            <a:r>
              <a:rPr lang="pt-PT" sz="2200" dirty="0">
                <a:latin typeface="+mn-lt"/>
                <a:cs typeface="+mn-cs"/>
              </a:rPr>
              <a:t>Advérbio conectivo</a:t>
            </a:r>
          </a:p>
          <a:p>
            <a:pPr marL="342900" indent="-342900" fontAlgn="auto">
              <a:spcBef>
                <a:spcPts val="0"/>
              </a:spcBef>
              <a:spcAft>
                <a:spcPts val="0"/>
              </a:spcAft>
              <a:buFontTx/>
              <a:buAutoNum type="arabicPeriod"/>
              <a:defRPr/>
            </a:pPr>
            <a:r>
              <a:rPr lang="pt-PT" sz="2200" dirty="0">
                <a:latin typeface="+mn-lt"/>
                <a:cs typeface="+mn-cs"/>
              </a:rPr>
              <a:t>Advérbio de afirmação</a:t>
            </a:r>
          </a:p>
          <a:p>
            <a:pPr marL="342900" indent="-342900" fontAlgn="auto">
              <a:spcBef>
                <a:spcPts val="0"/>
              </a:spcBef>
              <a:spcAft>
                <a:spcPts val="0"/>
              </a:spcAft>
              <a:buFontTx/>
              <a:buAutoNum type="arabicPeriod"/>
              <a:defRPr/>
            </a:pPr>
            <a:r>
              <a:rPr lang="pt-PT" sz="2200" dirty="0">
                <a:latin typeface="+mn-lt"/>
                <a:cs typeface="+mn-cs"/>
              </a:rPr>
              <a:t>Advérbio de negação</a:t>
            </a:r>
          </a:p>
          <a:p>
            <a:pPr marL="342900" indent="-342900" fontAlgn="auto">
              <a:spcBef>
                <a:spcPts val="0"/>
              </a:spcBef>
              <a:spcAft>
                <a:spcPts val="0"/>
              </a:spcAft>
              <a:buFontTx/>
              <a:buAutoNum type="arabicPeriod"/>
              <a:defRPr/>
            </a:pPr>
            <a:r>
              <a:rPr lang="pt-PT" sz="2200" dirty="0">
                <a:latin typeface="+mn-lt"/>
                <a:cs typeface="+mn-cs"/>
              </a:rPr>
              <a:t>Advérbio de quantidade e grau</a:t>
            </a:r>
          </a:p>
          <a:p>
            <a:pPr marL="342900" indent="-342900" fontAlgn="auto">
              <a:spcBef>
                <a:spcPts val="0"/>
              </a:spcBef>
              <a:spcAft>
                <a:spcPts val="0"/>
              </a:spcAft>
              <a:buFontTx/>
              <a:buAutoNum type="arabicPeriod"/>
              <a:defRPr/>
            </a:pPr>
            <a:r>
              <a:rPr lang="pt-PT" sz="2200" dirty="0">
                <a:latin typeface="+mn-lt"/>
                <a:cs typeface="+mn-cs"/>
              </a:rPr>
              <a:t>Advérbio de inclusão e exclusão</a:t>
            </a:r>
          </a:p>
          <a:p>
            <a:pPr marL="342900" indent="-342900" fontAlgn="auto">
              <a:spcBef>
                <a:spcPts val="0"/>
              </a:spcBef>
              <a:spcAft>
                <a:spcPts val="0"/>
              </a:spcAft>
              <a:buFontTx/>
              <a:buAutoNum type="arabicPeriod"/>
              <a:defRPr/>
            </a:pPr>
            <a:r>
              <a:rPr lang="pt-PT" sz="2200" dirty="0">
                <a:latin typeface="+mn-lt"/>
                <a:cs typeface="+mn-cs"/>
              </a:rPr>
              <a:t>Advérbio interrogativo</a:t>
            </a:r>
          </a:p>
          <a:p>
            <a:pPr marL="342900" indent="-342900" fontAlgn="auto">
              <a:spcBef>
                <a:spcPts val="0"/>
              </a:spcBef>
              <a:spcAft>
                <a:spcPts val="0"/>
              </a:spcAft>
              <a:buFontTx/>
              <a:buAutoNum type="arabicPeriod"/>
              <a:defRPr/>
            </a:pPr>
            <a:r>
              <a:rPr lang="pt-PT" sz="2200" dirty="0">
                <a:latin typeface="+mn-lt"/>
                <a:cs typeface="+mn-cs"/>
              </a:rPr>
              <a:t>Advérbio relativo</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ângulo 1"/>
          <p:cNvSpPr>
            <a:spLocks noChangeArrowheads="1"/>
          </p:cNvSpPr>
          <p:nvPr/>
        </p:nvSpPr>
        <p:spPr bwMode="auto">
          <a:xfrm>
            <a:off x="755650" y="2349500"/>
            <a:ext cx="7632700" cy="1779588"/>
          </a:xfrm>
          <a:prstGeom prst="rect">
            <a:avLst/>
          </a:prstGeom>
          <a:noFill/>
          <a:ln w="12700">
            <a:solidFill>
              <a:srgbClr val="000000"/>
            </a:solidFill>
            <a:miter lim="800000"/>
            <a:headEnd/>
            <a:tailEnd/>
          </a:ln>
        </p:spPr>
        <p:txBody>
          <a:bodyPr>
            <a:spAutoFit/>
          </a:bodyPr>
          <a:lstStyle/>
          <a:p>
            <a:pPr algn="just"/>
            <a:r>
              <a:rPr lang="pt-PT" sz="2200" b="1">
                <a:solidFill>
                  <a:srgbClr val="00B050"/>
                </a:solidFill>
              </a:rPr>
              <a:t>Modifica a frase </a:t>
            </a:r>
            <a:r>
              <a:rPr lang="pt-PT" sz="2200"/>
              <a:t>e pode ter diferentes valores semânticos (</a:t>
            </a:r>
            <a:r>
              <a:rPr lang="pt-PT" sz="2200" b="1"/>
              <a:t>valor modal</a:t>
            </a:r>
            <a:r>
              <a:rPr lang="pt-PT" sz="2200"/>
              <a:t> (1), valor de </a:t>
            </a:r>
            <a:r>
              <a:rPr lang="pt-PT" sz="2200" b="1"/>
              <a:t>orientação para o falante</a:t>
            </a:r>
            <a:r>
              <a:rPr lang="pt-PT" sz="2200"/>
              <a:t> (2) e valor de </a:t>
            </a:r>
            <a:r>
              <a:rPr lang="pt-PT" sz="2200" b="1"/>
              <a:t>orientação para o domínio</a:t>
            </a:r>
            <a:r>
              <a:rPr lang="pt-PT" sz="2200"/>
              <a:t> (3) não sendo afectado pela negação frásica ou por estruturas interrogativas.</a:t>
            </a:r>
          </a:p>
        </p:txBody>
      </p:sp>
      <p:sp>
        <p:nvSpPr>
          <p:cNvPr id="17410" name="CaixaDeTexto 2"/>
          <p:cNvSpPr txBox="1">
            <a:spLocks noChangeArrowheads="1"/>
          </p:cNvSpPr>
          <p:nvPr/>
        </p:nvSpPr>
        <p:spPr bwMode="auto">
          <a:xfrm>
            <a:off x="2411413" y="836613"/>
            <a:ext cx="4176712" cy="584200"/>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17411" name="CaixaDeTexto 3"/>
          <p:cNvSpPr txBox="1">
            <a:spLocks noChangeArrowheads="1"/>
          </p:cNvSpPr>
          <p:nvPr/>
        </p:nvSpPr>
        <p:spPr bwMode="auto">
          <a:xfrm>
            <a:off x="827088" y="1700213"/>
            <a:ext cx="4176712" cy="457200"/>
          </a:xfrm>
          <a:prstGeom prst="rect">
            <a:avLst/>
          </a:prstGeom>
          <a:noFill/>
          <a:ln w="9525">
            <a:noFill/>
            <a:miter lim="800000"/>
            <a:headEnd/>
            <a:tailEnd/>
          </a:ln>
        </p:spPr>
        <p:txBody>
          <a:bodyPr>
            <a:spAutoFit/>
          </a:bodyPr>
          <a:lstStyle/>
          <a:p>
            <a:r>
              <a:rPr lang="pt-PT" sz="2400">
                <a:latin typeface="Calibri" pitchFamily="34" charset="0"/>
              </a:rPr>
              <a:t>1. Advérbio de frase</a:t>
            </a:r>
          </a:p>
        </p:txBody>
      </p:sp>
      <p:sp>
        <p:nvSpPr>
          <p:cNvPr id="17412" name="Text Box 5"/>
          <p:cNvSpPr txBox="1">
            <a:spLocks noChangeArrowheads="1"/>
          </p:cNvSpPr>
          <p:nvPr/>
        </p:nvSpPr>
        <p:spPr bwMode="auto">
          <a:xfrm>
            <a:off x="755650" y="4149725"/>
            <a:ext cx="7632700" cy="2225675"/>
          </a:xfrm>
          <a:prstGeom prst="rect">
            <a:avLst/>
          </a:prstGeom>
          <a:noFill/>
          <a:ln w="9525">
            <a:noFill/>
            <a:miter lim="800000"/>
            <a:headEnd/>
            <a:tailEnd/>
          </a:ln>
        </p:spPr>
        <p:txBody>
          <a:bodyPr>
            <a:spAutoFit/>
          </a:bodyPr>
          <a:lstStyle/>
          <a:p>
            <a:pPr marL="342900" indent="-342900">
              <a:spcBef>
                <a:spcPct val="50000"/>
              </a:spcBef>
            </a:pPr>
            <a:r>
              <a:rPr lang="pt-PT" sz="2000"/>
              <a:t>(</a:t>
            </a:r>
            <a:r>
              <a:rPr lang="pt-PT" sz="2000" b="1">
                <a:solidFill>
                  <a:schemeClr val="accent1"/>
                </a:solidFill>
              </a:rPr>
              <a:t>1)Provavelmente</a:t>
            </a:r>
            <a:r>
              <a:rPr lang="pt-PT" sz="2000"/>
              <a:t>, o comboio não vai chegar a horas – (valor modal)</a:t>
            </a:r>
          </a:p>
          <a:p>
            <a:pPr marL="342900" indent="-342900">
              <a:spcBef>
                <a:spcPct val="50000"/>
              </a:spcBef>
            </a:pPr>
            <a:r>
              <a:rPr lang="pt-PT" sz="2000"/>
              <a:t>(</a:t>
            </a:r>
            <a:r>
              <a:rPr lang="pt-PT" sz="2000" b="1">
                <a:solidFill>
                  <a:srgbClr val="C800C8"/>
                </a:solidFill>
              </a:rPr>
              <a:t>2)Felizmente</a:t>
            </a:r>
            <a:r>
              <a:rPr lang="pt-PT" sz="2000"/>
              <a:t>, o comboio chegou a horas – (valor de orientação para o falante).</a:t>
            </a:r>
          </a:p>
          <a:p>
            <a:pPr marL="342900" indent="-342900">
              <a:spcBef>
                <a:spcPct val="50000"/>
              </a:spcBef>
            </a:pPr>
            <a:r>
              <a:rPr lang="pt-PT" sz="2000"/>
              <a:t>(</a:t>
            </a:r>
            <a:r>
              <a:rPr lang="pt-PT" sz="2000">
                <a:solidFill>
                  <a:srgbClr val="007A3D"/>
                </a:solidFill>
              </a:rPr>
              <a:t>3)</a:t>
            </a:r>
            <a:r>
              <a:rPr lang="pt-PT" sz="2000" b="1">
                <a:solidFill>
                  <a:srgbClr val="007A3D"/>
                </a:solidFill>
              </a:rPr>
              <a:t>Estatisticamente</a:t>
            </a:r>
            <a:r>
              <a:rPr lang="pt-PT" sz="2000"/>
              <a:t>, esse resultado não é possível. – valor de orientação para o domínio)</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CaixaDeTexto 2"/>
          <p:cNvSpPr txBox="1">
            <a:spLocks noChangeArrowheads="1"/>
          </p:cNvSpPr>
          <p:nvPr/>
        </p:nvSpPr>
        <p:spPr bwMode="auto">
          <a:xfrm>
            <a:off x="2411413" y="847725"/>
            <a:ext cx="4176712" cy="579438"/>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18434" name="CaixaDeTexto 3"/>
          <p:cNvSpPr txBox="1">
            <a:spLocks noChangeArrowheads="1"/>
          </p:cNvSpPr>
          <p:nvPr/>
        </p:nvSpPr>
        <p:spPr bwMode="auto">
          <a:xfrm>
            <a:off x="611188" y="1916113"/>
            <a:ext cx="4176712" cy="457200"/>
          </a:xfrm>
          <a:prstGeom prst="rect">
            <a:avLst/>
          </a:prstGeom>
          <a:noFill/>
          <a:ln w="9525">
            <a:noFill/>
            <a:miter lim="800000"/>
            <a:headEnd/>
            <a:tailEnd/>
          </a:ln>
        </p:spPr>
        <p:txBody>
          <a:bodyPr>
            <a:spAutoFit/>
          </a:bodyPr>
          <a:lstStyle/>
          <a:p>
            <a:r>
              <a:rPr lang="pt-PT" sz="2400">
                <a:latin typeface="Calibri" pitchFamily="34" charset="0"/>
              </a:rPr>
              <a:t>1. Advérbio de frase</a:t>
            </a:r>
          </a:p>
        </p:txBody>
      </p:sp>
      <p:sp>
        <p:nvSpPr>
          <p:cNvPr id="18435" name="Text Box 6"/>
          <p:cNvSpPr txBox="1">
            <a:spLocks noChangeArrowheads="1"/>
          </p:cNvSpPr>
          <p:nvPr/>
        </p:nvSpPr>
        <p:spPr bwMode="auto">
          <a:xfrm>
            <a:off x="611188" y="2420938"/>
            <a:ext cx="7343775" cy="427037"/>
          </a:xfrm>
          <a:prstGeom prst="rect">
            <a:avLst/>
          </a:prstGeom>
          <a:noFill/>
          <a:ln w="9525">
            <a:noFill/>
            <a:miter lim="800000"/>
            <a:headEnd/>
            <a:tailEnd/>
          </a:ln>
        </p:spPr>
        <p:txBody>
          <a:bodyPr>
            <a:spAutoFit/>
          </a:bodyPr>
          <a:lstStyle/>
          <a:p>
            <a:pPr>
              <a:spcBef>
                <a:spcPct val="50000"/>
              </a:spcBef>
            </a:pPr>
            <a:r>
              <a:rPr lang="pt-PT" sz="2200"/>
              <a:t>1.1 O advérbio de frase </a:t>
            </a:r>
            <a:r>
              <a:rPr lang="pt-PT" sz="2200" b="1">
                <a:solidFill>
                  <a:schemeClr val="accent1"/>
                </a:solidFill>
              </a:rPr>
              <a:t>não é afetado pela negação</a:t>
            </a:r>
            <a:r>
              <a:rPr lang="pt-PT" sz="2200"/>
              <a:t>:</a:t>
            </a:r>
          </a:p>
        </p:txBody>
      </p:sp>
      <p:sp>
        <p:nvSpPr>
          <p:cNvPr id="18436" name="Rectangle 8"/>
          <p:cNvSpPr>
            <a:spLocks noChangeArrowheads="1"/>
          </p:cNvSpPr>
          <p:nvPr/>
        </p:nvSpPr>
        <p:spPr bwMode="auto">
          <a:xfrm>
            <a:off x="611188" y="4943475"/>
            <a:ext cx="6913562" cy="1006475"/>
          </a:xfrm>
          <a:prstGeom prst="rect">
            <a:avLst/>
          </a:prstGeom>
          <a:noFill/>
          <a:ln w="9525">
            <a:noFill/>
            <a:miter lim="800000"/>
            <a:headEnd/>
            <a:tailEnd/>
          </a:ln>
        </p:spPr>
        <p:txBody>
          <a:bodyPr>
            <a:spAutoFit/>
          </a:bodyPr>
          <a:lstStyle/>
          <a:p>
            <a:r>
              <a:rPr lang="pt-PT" sz="2000">
                <a:solidFill>
                  <a:schemeClr val="accent2"/>
                </a:solidFill>
              </a:rPr>
              <a:t>(2)Felizmente, o comboio chegou às 8 horas.</a:t>
            </a:r>
            <a:r>
              <a:rPr lang="pt-PT" sz="2000"/>
              <a:t> </a:t>
            </a:r>
          </a:p>
          <a:p>
            <a:r>
              <a:rPr lang="pt-PT" sz="2000" b="1"/>
              <a:t>Não se nega “Felizmente”.</a:t>
            </a:r>
          </a:p>
          <a:p>
            <a:r>
              <a:rPr lang="pt-PT" sz="2000">
                <a:solidFill>
                  <a:schemeClr val="accent2"/>
                </a:solidFill>
              </a:rPr>
              <a:t>*Não felizmente, o comboio chegou às 8 horas.</a:t>
            </a:r>
          </a:p>
        </p:txBody>
      </p:sp>
      <p:sp>
        <p:nvSpPr>
          <p:cNvPr id="18437" name="Rectangle 10"/>
          <p:cNvSpPr>
            <a:spLocks noChangeArrowheads="1"/>
          </p:cNvSpPr>
          <p:nvPr/>
        </p:nvSpPr>
        <p:spPr bwMode="auto">
          <a:xfrm>
            <a:off x="611188" y="3070225"/>
            <a:ext cx="6840537" cy="1616075"/>
          </a:xfrm>
          <a:prstGeom prst="rect">
            <a:avLst/>
          </a:prstGeom>
          <a:noFill/>
          <a:ln w="9525">
            <a:noFill/>
            <a:miter lim="800000"/>
            <a:headEnd/>
            <a:tailEnd/>
          </a:ln>
        </p:spPr>
        <p:txBody>
          <a:bodyPr>
            <a:spAutoFit/>
          </a:bodyPr>
          <a:lstStyle/>
          <a:p>
            <a:r>
              <a:rPr lang="pt-PT" sz="2000">
                <a:solidFill>
                  <a:schemeClr val="accent2"/>
                </a:solidFill>
              </a:rPr>
              <a:t>(1)Provavelmente, o comboio não chegou às 8 horas.</a:t>
            </a:r>
          </a:p>
          <a:p>
            <a:r>
              <a:rPr lang="pt-PT" sz="2000" b="1"/>
              <a:t>Não se está a negar a probabilidade de o comboio chegar às oito horas.</a:t>
            </a:r>
          </a:p>
          <a:p>
            <a:r>
              <a:rPr lang="pt-PT" sz="2000">
                <a:solidFill>
                  <a:schemeClr val="accent2"/>
                </a:solidFill>
              </a:rPr>
              <a:t>*Não provavelmente, o comboio não vai chegar às oito horas. </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Text Box 4"/>
          <p:cNvSpPr txBox="1">
            <a:spLocks noChangeArrowheads="1"/>
          </p:cNvSpPr>
          <p:nvPr/>
        </p:nvSpPr>
        <p:spPr bwMode="auto">
          <a:xfrm>
            <a:off x="755650" y="2493963"/>
            <a:ext cx="7848600" cy="762000"/>
          </a:xfrm>
          <a:prstGeom prst="rect">
            <a:avLst/>
          </a:prstGeom>
          <a:noFill/>
          <a:ln w="9525">
            <a:noFill/>
            <a:miter lim="800000"/>
            <a:headEnd/>
            <a:tailEnd/>
          </a:ln>
        </p:spPr>
        <p:txBody>
          <a:bodyPr>
            <a:spAutoFit/>
          </a:bodyPr>
          <a:lstStyle/>
          <a:p>
            <a:pPr>
              <a:spcBef>
                <a:spcPct val="50000"/>
              </a:spcBef>
            </a:pPr>
            <a:r>
              <a:rPr lang="pt-PT" sz="2200"/>
              <a:t>1.2 O advérbio de frase </a:t>
            </a:r>
            <a:r>
              <a:rPr lang="pt-PT" sz="2200" b="1">
                <a:solidFill>
                  <a:schemeClr val="accent1"/>
                </a:solidFill>
              </a:rPr>
              <a:t>não é afetado por estruturas interrogativas</a:t>
            </a:r>
            <a:r>
              <a:rPr lang="pt-PT" sz="2200"/>
              <a:t> do tipo:</a:t>
            </a:r>
          </a:p>
        </p:txBody>
      </p:sp>
      <p:sp>
        <p:nvSpPr>
          <p:cNvPr id="19458" name="Rectangle 6"/>
          <p:cNvSpPr>
            <a:spLocks noChangeArrowheads="1"/>
          </p:cNvSpPr>
          <p:nvPr/>
        </p:nvSpPr>
        <p:spPr bwMode="auto">
          <a:xfrm>
            <a:off x="755650" y="4654550"/>
            <a:ext cx="7848600" cy="1006475"/>
          </a:xfrm>
          <a:prstGeom prst="rect">
            <a:avLst/>
          </a:prstGeom>
          <a:noFill/>
          <a:ln w="9525">
            <a:noFill/>
            <a:miter lim="800000"/>
            <a:headEnd/>
            <a:tailEnd/>
          </a:ln>
        </p:spPr>
        <p:txBody>
          <a:bodyPr>
            <a:spAutoFit/>
          </a:bodyPr>
          <a:lstStyle/>
          <a:p>
            <a:r>
              <a:rPr lang="pt-PT" sz="2000" b="1">
                <a:solidFill>
                  <a:schemeClr val="accent2"/>
                </a:solidFill>
              </a:rPr>
              <a:t>Foi felizmente que o comboio chegou às 8 horas?</a:t>
            </a:r>
          </a:p>
          <a:p>
            <a:r>
              <a:rPr lang="pt-PT" sz="2000"/>
              <a:t>Não. Um comboio chega devagar, depressa, lentamente, mas nunca felizmente.</a:t>
            </a:r>
          </a:p>
        </p:txBody>
      </p:sp>
      <p:sp>
        <p:nvSpPr>
          <p:cNvPr id="19459" name="CaixaDeTexto 2"/>
          <p:cNvSpPr txBox="1">
            <a:spLocks noChangeArrowheads="1"/>
          </p:cNvSpPr>
          <p:nvPr/>
        </p:nvSpPr>
        <p:spPr bwMode="auto">
          <a:xfrm>
            <a:off x="2411413" y="847725"/>
            <a:ext cx="4176712" cy="579438"/>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19460" name="CaixaDeTexto 3"/>
          <p:cNvSpPr txBox="1">
            <a:spLocks noChangeArrowheads="1"/>
          </p:cNvSpPr>
          <p:nvPr/>
        </p:nvSpPr>
        <p:spPr bwMode="auto">
          <a:xfrm>
            <a:off x="755650" y="1700213"/>
            <a:ext cx="4176713" cy="457200"/>
          </a:xfrm>
          <a:prstGeom prst="rect">
            <a:avLst/>
          </a:prstGeom>
          <a:noFill/>
          <a:ln w="9525">
            <a:noFill/>
            <a:miter lim="800000"/>
            <a:headEnd/>
            <a:tailEnd/>
          </a:ln>
        </p:spPr>
        <p:txBody>
          <a:bodyPr>
            <a:spAutoFit/>
          </a:bodyPr>
          <a:lstStyle/>
          <a:p>
            <a:r>
              <a:rPr lang="pt-PT" sz="2400">
                <a:latin typeface="Calibri" pitchFamily="34" charset="0"/>
              </a:rPr>
              <a:t>1. Advérbio de frase</a:t>
            </a:r>
          </a:p>
        </p:txBody>
      </p:sp>
      <p:sp>
        <p:nvSpPr>
          <p:cNvPr id="19461" name="Rectangle 10"/>
          <p:cNvSpPr>
            <a:spLocks noChangeArrowheads="1"/>
          </p:cNvSpPr>
          <p:nvPr/>
        </p:nvSpPr>
        <p:spPr bwMode="auto">
          <a:xfrm>
            <a:off x="755650" y="3430588"/>
            <a:ext cx="7848600" cy="1006475"/>
          </a:xfrm>
          <a:prstGeom prst="rect">
            <a:avLst/>
          </a:prstGeom>
          <a:noFill/>
          <a:ln w="9525">
            <a:noFill/>
            <a:miter lim="800000"/>
            <a:headEnd/>
            <a:tailEnd/>
          </a:ln>
        </p:spPr>
        <p:txBody>
          <a:bodyPr>
            <a:spAutoFit/>
          </a:bodyPr>
          <a:lstStyle/>
          <a:p>
            <a:r>
              <a:rPr lang="pt-PT" sz="2000" b="1">
                <a:solidFill>
                  <a:schemeClr val="accent2"/>
                </a:solidFill>
              </a:rPr>
              <a:t>Foi provavelmente que o comboio não chegou às 8 horas?</a:t>
            </a:r>
          </a:p>
          <a:p>
            <a:r>
              <a:rPr lang="pt-PT" sz="2000"/>
              <a:t>Não. Um comboio chega devagar, depressa, lentamente, mas nunca provavelmente</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CaixaDeTexto 2"/>
          <p:cNvSpPr txBox="1">
            <a:spLocks noChangeArrowheads="1"/>
          </p:cNvSpPr>
          <p:nvPr/>
        </p:nvSpPr>
        <p:spPr bwMode="auto">
          <a:xfrm>
            <a:off x="2411413" y="847725"/>
            <a:ext cx="4176712" cy="579438"/>
          </a:xfrm>
          <a:prstGeom prst="rect">
            <a:avLst/>
          </a:prstGeom>
          <a:noFill/>
          <a:ln w="9525">
            <a:noFill/>
            <a:miter lim="800000"/>
            <a:headEnd/>
            <a:tailEnd/>
          </a:ln>
        </p:spPr>
        <p:txBody>
          <a:bodyPr>
            <a:spAutoFit/>
          </a:bodyPr>
          <a:lstStyle/>
          <a:p>
            <a:pPr algn="ctr"/>
            <a:r>
              <a:rPr lang="pt-PT" sz="3200"/>
              <a:t>Classes do advérbio</a:t>
            </a:r>
          </a:p>
        </p:txBody>
      </p:sp>
      <p:sp>
        <p:nvSpPr>
          <p:cNvPr id="20482" name="CaixaDeTexto 3"/>
          <p:cNvSpPr txBox="1">
            <a:spLocks noChangeArrowheads="1"/>
          </p:cNvSpPr>
          <p:nvPr/>
        </p:nvSpPr>
        <p:spPr bwMode="auto">
          <a:xfrm>
            <a:off x="1042988" y="1700213"/>
            <a:ext cx="4176712" cy="457200"/>
          </a:xfrm>
          <a:prstGeom prst="rect">
            <a:avLst/>
          </a:prstGeom>
          <a:noFill/>
          <a:ln w="9525">
            <a:noFill/>
            <a:miter lim="800000"/>
            <a:headEnd/>
            <a:tailEnd/>
          </a:ln>
        </p:spPr>
        <p:txBody>
          <a:bodyPr>
            <a:spAutoFit/>
          </a:bodyPr>
          <a:lstStyle/>
          <a:p>
            <a:r>
              <a:rPr lang="pt-PT" sz="2400"/>
              <a:t>1. Advérbio de frase</a:t>
            </a:r>
          </a:p>
        </p:txBody>
      </p:sp>
      <p:sp>
        <p:nvSpPr>
          <p:cNvPr id="20483" name="Text Box 6"/>
          <p:cNvSpPr txBox="1">
            <a:spLocks noChangeArrowheads="1"/>
          </p:cNvSpPr>
          <p:nvPr/>
        </p:nvSpPr>
        <p:spPr bwMode="auto">
          <a:xfrm>
            <a:off x="1042988" y="2565400"/>
            <a:ext cx="7129462" cy="2465388"/>
          </a:xfrm>
          <a:prstGeom prst="rect">
            <a:avLst/>
          </a:prstGeom>
          <a:noFill/>
          <a:ln w="9525">
            <a:noFill/>
            <a:miter lim="800000"/>
            <a:headEnd/>
            <a:tailEnd/>
          </a:ln>
        </p:spPr>
        <p:txBody>
          <a:bodyPr>
            <a:spAutoFit/>
          </a:bodyPr>
          <a:lstStyle/>
          <a:p>
            <a:pPr>
              <a:spcBef>
                <a:spcPct val="50000"/>
              </a:spcBef>
            </a:pPr>
            <a:r>
              <a:rPr lang="pt-PT" sz="2400"/>
              <a:t>O advérbio de frase pressupõe a emissão de uma apreciação, de um juízo por parte do falante, os quais afetam toda a frase e não apenas um dos seus constituintes.</a:t>
            </a:r>
          </a:p>
          <a:p>
            <a:pPr>
              <a:spcBef>
                <a:spcPct val="50000"/>
              </a:spcBef>
            </a:pPr>
            <a:r>
              <a:rPr lang="pt-PT" sz="2400"/>
              <a:t>A função sintática típica de um advérbio de frase é a de </a:t>
            </a:r>
            <a:r>
              <a:rPr lang="pt-PT" sz="2400" b="1"/>
              <a:t>modificador de frase</a:t>
            </a:r>
            <a:r>
              <a:rPr lang="pt-PT" sz="2400"/>
              <a:t> (1)</a:t>
            </a:r>
          </a:p>
        </p:txBody>
      </p:sp>
      <p:sp>
        <p:nvSpPr>
          <p:cNvPr id="20484" name="Text Box 7"/>
          <p:cNvSpPr txBox="1">
            <a:spLocks noChangeArrowheads="1"/>
          </p:cNvSpPr>
          <p:nvPr/>
        </p:nvSpPr>
        <p:spPr bwMode="auto">
          <a:xfrm>
            <a:off x="1042988" y="5373688"/>
            <a:ext cx="7129462" cy="439737"/>
          </a:xfrm>
          <a:prstGeom prst="rect">
            <a:avLst/>
          </a:prstGeom>
          <a:noFill/>
          <a:ln w="12700">
            <a:solidFill>
              <a:schemeClr val="tx1"/>
            </a:solidFill>
            <a:miter lim="800000"/>
            <a:headEnd/>
            <a:tailEnd/>
          </a:ln>
        </p:spPr>
        <p:txBody>
          <a:bodyPr>
            <a:spAutoFit/>
          </a:bodyPr>
          <a:lstStyle/>
          <a:p>
            <a:pPr>
              <a:spcBef>
                <a:spcPct val="50000"/>
              </a:spcBef>
            </a:pPr>
            <a:r>
              <a:rPr lang="pt-PT" sz="2200"/>
              <a:t>(1) Infelizmente, o Porto perdeu.</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CaixaDeTexto 2"/>
          <p:cNvSpPr txBox="1">
            <a:spLocks noChangeArrowheads="1"/>
          </p:cNvSpPr>
          <p:nvPr/>
        </p:nvSpPr>
        <p:spPr bwMode="auto">
          <a:xfrm>
            <a:off x="2411413" y="836613"/>
            <a:ext cx="4176712" cy="584200"/>
          </a:xfrm>
          <a:prstGeom prst="rect">
            <a:avLst/>
          </a:prstGeom>
          <a:noFill/>
          <a:ln w="9525">
            <a:noFill/>
            <a:miter lim="800000"/>
            <a:headEnd/>
            <a:tailEnd/>
          </a:ln>
        </p:spPr>
        <p:txBody>
          <a:bodyPr>
            <a:spAutoFit/>
          </a:bodyPr>
          <a:lstStyle/>
          <a:p>
            <a:pPr algn="ctr"/>
            <a:r>
              <a:rPr lang="pt-PT" sz="3200">
                <a:latin typeface="Calibri" pitchFamily="34" charset="0"/>
              </a:rPr>
              <a:t>Classes do advérbio</a:t>
            </a:r>
          </a:p>
        </p:txBody>
      </p:sp>
      <p:sp>
        <p:nvSpPr>
          <p:cNvPr id="21506" name="CaixaDeTexto 3"/>
          <p:cNvSpPr txBox="1">
            <a:spLocks noChangeArrowheads="1"/>
          </p:cNvSpPr>
          <p:nvPr/>
        </p:nvSpPr>
        <p:spPr bwMode="auto">
          <a:xfrm>
            <a:off x="827088" y="1700213"/>
            <a:ext cx="4176712" cy="457200"/>
          </a:xfrm>
          <a:prstGeom prst="rect">
            <a:avLst/>
          </a:prstGeom>
          <a:noFill/>
          <a:ln w="9525">
            <a:noFill/>
            <a:miter lim="800000"/>
            <a:headEnd/>
            <a:tailEnd/>
          </a:ln>
        </p:spPr>
        <p:txBody>
          <a:bodyPr>
            <a:spAutoFit/>
          </a:bodyPr>
          <a:lstStyle/>
          <a:p>
            <a:r>
              <a:rPr lang="pt-PT" sz="2400">
                <a:latin typeface="Calibri" pitchFamily="34" charset="0"/>
              </a:rPr>
              <a:t>2. Advérbio de predicado</a:t>
            </a:r>
          </a:p>
        </p:txBody>
      </p:sp>
      <p:sp>
        <p:nvSpPr>
          <p:cNvPr id="21507" name="Text Box 8"/>
          <p:cNvSpPr txBox="1">
            <a:spLocks noChangeArrowheads="1"/>
          </p:cNvSpPr>
          <p:nvPr/>
        </p:nvSpPr>
        <p:spPr bwMode="auto">
          <a:xfrm>
            <a:off x="755650" y="2430463"/>
            <a:ext cx="7704138" cy="2101850"/>
          </a:xfrm>
          <a:prstGeom prst="rect">
            <a:avLst/>
          </a:prstGeom>
          <a:noFill/>
          <a:ln w="9525">
            <a:noFill/>
            <a:miter lim="800000"/>
            <a:headEnd/>
            <a:tailEnd/>
          </a:ln>
        </p:spPr>
        <p:txBody>
          <a:bodyPr>
            <a:spAutoFit/>
          </a:bodyPr>
          <a:lstStyle/>
          <a:p>
            <a:pPr>
              <a:spcBef>
                <a:spcPct val="50000"/>
              </a:spcBef>
            </a:pPr>
            <a:r>
              <a:rPr lang="pt-PT" sz="2200"/>
              <a:t>Advérbio com diferentes valores semânticos (lugar, tempo ou modo), que ocorre </a:t>
            </a:r>
            <a:r>
              <a:rPr lang="pt-PT" sz="2200" b="1">
                <a:solidFill>
                  <a:schemeClr val="hlink"/>
                </a:solidFill>
              </a:rPr>
              <a:t>internamente ao grupo verbal (1)</a:t>
            </a:r>
            <a:r>
              <a:rPr lang="pt-PT" sz="2200"/>
              <a:t>, quer com função de </a:t>
            </a:r>
            <a:r>
              <a:rPr lang="pt-PT" sz="2200" b="1">
                <a:solidFill>
                  <a:srgbClr val="C800C8"/>
                </a:solidFill>
              </a:rPr>
              <a:t>complemento oblíquo</a:t>
            </a:r>
            <a:r>
              <a:rPr lang="pt-PT" sz="2200"/>
              <a:t>, quer como </a:t>
            </a:r>
            <a:r>
              <a:rPr lang="pt-PT" sz="2200" b="1">
                <a:solidFill>
                  <a:srgbClr val="D66B00"/>
                </a:solidFill>
              </a:rPr>
              <a:t>modificador do grupo verbal</a:t>
            </a:r>
            <a:r>
              <a:rPr lang="pt-PT" sz="2200"/>
              <a:t> (e, mais raramente, como </a:t>
            </a:r>
            <a:r>
              <a:rPr lang="pt-PT" sz="2200" b="1">
                <a:solidFill>
                  <a:srgbClr val="D00068"/>
                </a:solidFill>
              </a:rPr>
              <a:t>predicativo do sujeito</a:t>
            </a:r>
            <a:r>
              <a:rPr lang="pt-PT" sz="2200"/>
              <a:t>), podendo ser afectado pela negação  ou por estruturas interrogativas.</a:t>
            </a:r>
          </a:p>
        </p:txBody>
      </p:sp>
      <p:sp>
        <p:nvSpPr>
          <p:cNvPr id="21508" name="Text Box 9"/>
          <p:cNvSpPr txBox="1">
            <a:spLocks noChangeArrowheads="1"/>
          </p:cNvSpPr>
          <p:nvPr/>
        </p:nvSpPr>
        <p:spPr bwMode="auto">
          <a:xfrm>
            <a:off x="971550" y="5084763"/>
            <a:ext cx="7488238" cy="379412"/>
          </a:xfrm>
          <a:prstGeom prst="rect">
            <a:avLst/>
          </a:prstGeom>
          <a:noFill/>
          <a:ln w="12700">
            <a:solidFill>
              <a:schemeClr val="tx1"/>
            </a:solidFill>
            <a:miter lim="800000"/>
            <a:headEnd/>
            <a:tailEnd/>
          </a:ln>
        </p:spPr>
        <p:txBody>
          <a:bodyPr>
            <a:spAutoFit/>
          </a:bodyPr>
          <a:lstStyle/>
          <a:p>
            <a:pPr>
              <a:spcBef>
                <a:spcPct val="50000"/>
              </a:spcBef>
            </a:pPr>
            <a:r>
              <a:rPr lang="pt-PT"/>
              <a:t>(1) Eles trabalham </a:t>
            </a:r>
            <a:r>
              <a:rPr lang="pt-PT" b="1">
                <a:solidFill>
                  <a:schemeClr val="hlink"/>
                </a:solidFill>
              </a:rPr>
              <a:t>bem /afincadamente / depressa / devagar…</a:t>
            </a:r>
          </a:p>
        </p:txBody>
      </p:sp>
      <p:sp>
        <p:nvSpPr>
          <p:cNvPr id="21509" name="Text Box 9"/>
          <p:cNvSpPr txBox="1">
            <a:spLocks noChangeArrowheads="1"/>
          </p:cNvSpPr>
          <p:nvPr/>
        </p:nvSpPr>
        <p:spPr bwMode="auto">
          <a:xfrm>
            <a:off x="971550" y="5516563"/>
            <a:ext cx="7488238" cy="379412"/>
          </a:xfrm>
          <a:prstGeom prst="rect">
            <a:avLst/>
          </a:prstGeom>
          <a:noFill/>
          <a:ln w="12700">
            <a:solidFill>
              <a:schemeClr val="tx1"/>
            </a:solidFill>
            <a:miter lim="800000"/>
            <a:headEnd/>
            <a:tailEnd/>
          </a:ln>
        </p:spPr>
        <p:txBody>
          <a:bodyPr>
            <a:spAutoFit/>
          </a:bodyPr>
          <a:lstStyle/>
          <a:p>
            <a:pPr>
              <a:spcBef>
                <a:spcPct val="50000"/>
              </a:spcBef>
            </a:pPr>
            <a:r>
              <a:rPr lang="pt-PT"/>
              <a:t>Cf com  </a:t>
            </a:r>
            <a:r>
              <a:rPr lang="pt-PT" b="1">
                <a:solidFill>
                  <a:srgbClr val="D00054"/>
                </a:solidFill>
              </a:rPr>
              <a:t>Efetivamente</a:t>
            </a:r>
            <a:r>
              <a:rPr lang="pt-PT"/>
              <a:t>, a canção é muito melodiosa.</a:t>
            </a:r>
            <a:endParaRPr lang="pt-PT" b="1">
              <a:solidFill>
                <a:schemeClr val="hlink"/>
              </a:solidFill>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Tema do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1154</TotalTime>
  <Words>1782</Words>
  <Application>Microsoft Office PowerPoint</Application>
  <PresentationFormat>Apresentação no Ecrã (4:3)</PresentationFormat>
  <Paragraphs>127</Paragraphs>
  <Slides>21</Slides>
  <Notes>0</Notes>
  <HiddenSlides>0</HiddenSlides>
  <MMClips>0</MMClips>
  <ScaleCrop>false</ScaleCrop>
  <HeadingPairs>
    <vt:vector size="4" baseType="variant">
      <vt:variant>
        <vt:lpstr>Tema</vt:lpstr>
      </vt:variant>
      <vt:variant>
        <vt:i4>1</vt:i4>
      </vt:variant>
      <vt:variant>
        <vt:lpstr>Títulos dos diapositivos</vt:lpstr>
      </vt:variant>
      <vt:variant>
        <vt:i4>21</vt:i4>
      </vt:variant>
    </vt:vector>
  </HeadingPairs>
  <TitlesOfParts>
    <vt:vector size="22" baseType="lpstr">
      <vt:lpstr>Tema do Office</vt:lpstr>
      <vt:lpstr>O advérbio</vt:lpstr>
      <vt:lpstr>Diapositivo 2</vt:lpstr>
      <vt:lpstr>Diapositivo 3</vt:lpstr>
      <vt:lpstr>Diapositivo 4</vt:lpstr>
      <vt:lpstr>Diapositivo 5</vt:lpstr>
      <vt:lpstr>Diapositivo 6</vt:lpstr>
      <vt:lpstr>Diapositivo 7</vt:lpstr>
      <vt:lpstr>Diapositivo 8</vt:lpstr>
      <vt:lpstr>Diapositivo 9</vt:lpstr>
      <vt:lpstr>Diapositivo 10</vt:lpstr>
      <vt:lpstr>Diapositivo 11</vt:lpstr>
      <vt:lpstr>Diapositivo 12</vt:lpstr>
      <vt:lpstr>Diapositivo 13</vt:lpstr>
      <vt:lpstr>Diapositivo 14</vt:lpstr>
      <vt:lpstr>Diapositivo 15</vt:lpstr>
      <vt:lpstr>Diapositivo 16</vt:lpstr>
      <vt:lpstr>Diapositivo 17</vt:lpstr>
      <vt:lpstr>Diapositivo 18</vt:lpstr>
      <vt:lpstr>Diapositivo 19</vt:lpstr>
      <vt:lpstr>Diapositivo 20</vt:lpstr>
      <vt:lpstr>Diapositivo 21</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 advérbio</dc:title>
  <dc:creator>tmn</dc:creator>
  <cp:lastModifiedBy>-</cp:lastModifiedBy>
  <cp:revision>31</cp:revision>
  <dcterms:created xsi:type="dcterms:W3CDTF">2011-10-24T20:08:23Z</dcterms:created>
  <dcterms:modified xsi:type="dcterms:W3CDTF">2012-01-26T10:27:51Z</dcterms:modified>
</cp:coreProperties>
</file>

<file path=docProps/thumbnail.jpeg>
</file>