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94629-5A87-4EC7-8797-F69CED64843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A5CEA-2EAE-424A-920C-3549345CBB3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94629-5A87-4EC7-8797-F69CED64843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A5CEA-2EAE-424A-920C-3549345CBB3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94629-5A87-4EC7-8797-F69CED64843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A5CEA-2EAE-424A-920C-3549345CBB3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94629-5A87-4EC7-8797-F69CED64843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A5CEA-2EAE-424A-920C-3549345CBB3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94629-5A87-4EC7-8797-F69CED64843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A5CEA-2EAE-424A-920C-3549345CBB3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94629-5A87-4EC7-8797-F69CED64843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A5CEA-2EAE-424A-920C-3549345CBB3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94629-5A87-4EC7-8797-F69CED64843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A5CEA-2EAE-424A-920C-3549345CBB3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94629-5A87-4EC7-8797-F69CED64843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A5CEA-2EAE-424A-920C-3549345CBB3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94629-5A87-4EC7-8797-F69CED64843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A5CEA-2EAE-424A-920C-3549345CBB3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94629-5A87-4EC7-8797-F69CED64843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A5CEA-2EAE-424A-920C-3549345CBB3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94629-5A87-4EC7-8797-F69CED64843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A5CEA-2EAE-424A-920C-3549345CBB3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94629-5A87-4EC7-8797-F69CED64843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A5CEA-2EAE-424A-920C-3549345CBB38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Funções </a:t>
            </a:r>
            <a:r>
              <a:rPr lang="pt-PT" dirty="0" err="1" smtClean="0"/>
              <a:t>sintáticas</a:t>
            </a:r>
            <a:r>
              <a:rPr lang="pt-PT" dirty="0" smtClean="0"/>
              <a:t> internas ao Grupo Verbal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 smtClean="0"/>
              <a:t>Complemento </a:t>
            </a:r>
            <a:r>
              <a:rPr lang="pt-PT" dirty="0" err="1" smtClean="0"/>
              <a:t>direto</a:t>
            </a:r>
            <a:r>
              <a:rPr lang="pt-PT" dirty="0" smtClean="0"/>
              <a:t>, complemento </a:t>
            </a:r>
            <a:r>
              <a:rPr lang="pt-PT" dirty="0" err="1" smtClean="0"/>
              <a:t>indireto</a:t>
            </a:r>
            <a:r>
              <a:rPr lang="pt-PT" dirty="0" smtClean="0"/>
              <a:t>, complemento oblíquo e modificador de GV</a:t>
            </a:r>
            <a:endParaRPr lang="pt-PT" dirty="0"/>
          </a:p>
        </p:txBody>
      </p:sp>
      <p:sp>
        <p:nvSpPr>
          <p:cNvPr id="4" name="Rectângulo 3"/>
          <p:cNvSpPr/>
          <p:nvPr/>
        </p:nvSpPr>
        <p:spPr>
          <a:xfrm>
            <a:off x="3824006" y="5445224"/>
            <a:ext cx="1495987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dirty="0" smtClean="0"/>
              <a:t>Manuel Vieira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475656" y="692696"/>
            <a:ext cx="6464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 smtClean="0"/>
              <a:t>Funções </a:t>
            </a:r>
            <a:r>
              <a:rPr lang="pt-PT" sz="2800" dirty="0" err="1" smtClean="0"/>
              <a:t>sintáticas</a:t>
            </a:r>
            <a:r>
              <a:rPr lang="pt-PT" sz="2800" dirty="0" smtClean="0"/>
              <a:t> internas ao grupo verbal</a:t>
            </a:r>
            <a:endParaRPr lang="pt-PT" sz="28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611560" y="1556792"/>
            <a:ext cx="7344816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PT" sz="2200" dirty="0" smtClean="0"/>
              <a:t>Retiremos, agora, da frase o segundo </a:t>
            </a:r>
            <a:r>
              <a:rPr lang="pt-PT" sz="2200" dirty="0" err="1" smtClean="0"/>
              <a:t>Gprep</a:t>
            </a:r>
            <a:r>
              <a:rPr lang="pt-PT" sz="2200" dirty="0" smtClean="0"/>
              <a:t> </a:t>
            </a:r>
            <a:r>
              <a:rPr lang="pt-PT" sz="2400" b="1" dirty="0" smtClean="0">
                <a:solidFill>
                  <a:schemeClr val="tx2">
                    <a:lumMod val="75000"/>
                  </a:schemeClr>
                </a:solidFill>
              </a:rPr>
              <a:t>à sobremesa</a:t>
            </a:r>
            <a:endParaRPr lang="pt-PT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611560" y="2348880"/>
            <a:ext cx="29779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200" b="1" dirty="0" smtClean="0"/>
              <a:t>O Pedro </a:t>
            </a:r>
            <a:r>
              <a:rPr lang="pt-PT" sz="2200" b="1" dirty="0" smtClean="0">
                <a:solidFill>
                  <a:srgbClr val="C00000"/>
                </a:solidFill>
              </a:rPr>
              <a:t>gosta de maçãs</a:t>
            </a:r>
            <a:endParaRPr lang="pt-PT" sz="2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3491880" y="2348880"/>
            <a:ext cx="18018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b="1" dirty="0">
                <a:solidFill>
                  <a:srgbClr val="1F497D">
                    <a:lumMod val="75000"/>
                  </a:srgbClr>
                </a:solidFill>
              </a:rPr>
              <a:t>à sobremesa</a:t>
            </a:r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5652120" y="2422049"/>
            <a:ext cx="2304256" cy="4308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O que se observa?</a:t>
            </a:r>
            <a:endParaRPr lang="pt-PT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755576" y="3284984"/>
            <a:ext cx="71287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dirty="0" smtClean="0"/>
              <a:t>A frase obtida permanece</a:t>
            </a:r>
            <a:endParaRPr lang="pt-PT" sz="3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ângulo 7"/>
          <p:cNvSpPr/>
          <p:nvPr/>
        </p:nvSpPr>
        <p:spPr>
          <a:xfrm>
            <a:off x="3851920" y="3212976"/>
            <a:ext cx="214129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000" b="1" dirty="0">
                <a:solidFill>
                  <a:prstClr val="black"/>
                </a:solidFill>
              </a:rPr>
              <a:t>com sentido</a:t>
            </a:r>
            <a:endParaRPr lang="pt-PT" dirty="0"/>
          </a:p>
        </p:txBody>
      </p:sp>
      <p:sp>
        <p:nvSpPr>
          <p:cNvPr id="9" name="CaixaDeTexto 8"/>
          <p:cNvSpPr txBox="1"/>
          <p:nvPr/>
        </p:nvSpPr>
        <p:spPr>
          <a:xfrm>
            <a:off x="827584" y="4077072"/>
            <a:ext cx="2808312" cy="4308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Podemos concluir que:</a:t>
            </a:r>
            <a:endParaRPr lang="pt-PT" sz="3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755576" y="4941168"/>
            <a:ext cx="7560840" cy="80021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O </a:t>
            </a:r>
            <a:r>
              <a:rPr lang="pt-PT" sz="2200" dirty="0" err="1" smtClean="0"/>
              <a:t>Gprep</a:t>
            </a:r>
            <a:r>
              <a:rPr lang="pt-PT" sz="2200" dirty="0" smtClean="0"/>
              <a:t> </a:t>
            </a:r>
            <a:r>
              <a:rPr lang="pt-PT" sz="2400" b="1" dirty="0" smtClean="0">
                <a:solidFill>
                  <a:schemeClr val="tx2">
                    <a:lumMod val="75000"/>
                  </a:schemeClr>
                </a:solidFill>
              </a:rPr>
              <a:t>à sobremesa </a:t>
            </a:r>
            <a:r>
              <a:rPr lang="pt-PT" sz="2200" dirty="0" smtClean="0"/>
              <a:t>é facultativo na frase. Assim, estamos na presença não de um complemento oblíquo, mas de um…</a:t>
            </a:r>
            <a:endParaRPr lang="pt-PT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2051720" y="5733256"/>
            <a:ext cx="4248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3200" b="1" dirty="0">
                <a:solidFill>
                  <a:schemeClr val="tx2">
                    <a:lumMod val="75000"/>
                  </a:schemeClr>
                </a:solidFill>
              </a:rPr>
              <a:t>modificador (de GV)</a:t>
            </a:r>
            <a:endParaRPr lang="pt-PT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5" grpId="1"/>
      <p:bldP spid="6" grpId="0" animBg="1"/>
      <p:bldP spid="7" grpId="0"/>
      <p:bldP spid="8" grpId="0"/>
      <p:bldP spid="9" grpId="0" animBg="1"/>
      <p:bldP spid="10" grpId="0" animBg="1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475656" y="692696"/>
            <a:ext cx="6464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 smtClean="0"/>
              <a:t>Funções </a:t>
            </a:r>
            <a:r>
              <a:rPr lang="pt-PT" sz="2800" dirty="0" err="1" smtClean="0"/>
              <a:t>sintáticas</a:t>
            </a:r>
            <a:r>
              <a:rPr lang="pt-PT" sz="2800" dirty="0" smtClean="0"/>
              <a:t> internas ao grupo verbal</a:t>
            </a:r>
            <a:endParaRPr lang="pt-PT" sz="28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827584" y="1568986"/>
            <a:ext cx="7632848" cy="707886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000" dirty="0" smtClean="0"/>
              <a:t>A função </a:t>
            </a:r>
            <a:r>
              <a:rPr lang="pt-PT" sz="2000" dirty="0" err="1" smtClean="0"/>
              <a:t>sintática</a:t>
            </a:r>
            <a:r>
              <a:rPr lang="pt-PT" sz="2000" dirty="0" smtClean="0"/>
              <a:t> de complemento oblíquo pode ser desempenhada por grupos preposicionais e por grupos adverbiais: </a:t>
            </a:r>
            <a:endParaRPr lang="pt-PT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827584" y="2780928"/>
            <a:ext cx="24482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dirty="0" smtClean="0"/>
              <a:t>O Pedro vai</a:t>
            </a:r>
            <a:endParaRPr lang="pt-PT" sz="3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Seta para baixo 4"/>
          <p:cNvSpPr/>
          <p:nvPr/>
        </p:nvSpPr>
        <p:spPr>
          <a:xfrm>
            <a:off x="2627784" y="3212976"/>
            <a:ext cx="144016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Seta para baixo 5"/>
          <p:cNvSpPr/>
          <p:nvPr/>
        </p:nvSpPr>
        <p:spPr>
          <a:xfrm>
            <a:off x="2699792" y="4653136"/>
            <a:ext cx="144016" cy="144016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CaixaDeTexto 7"/>
          <p:cNvSpPr txBox="1"/>
          <p:nvPr/>
        </p:nvSpPr>
        <p:spPr>
          <a:xfrm>
            <a:off x="2267744" y="3429000"/>
            <a:ext cx="1152128" cy="43088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200" b="1" dirty="0" err="1" smtClean="0"/>
              <a:t>GPrep</a:t>
            </a:r>
            <a:endParaRPr lang="pt-PT" sz="2200" b="1" dirty="0"/>
          </a:p>
        </p:txBody>
      </p:sp>
      <p:sp>
        <p:nvSpPr>
          <p:cNvPr id="9" name="Seta para a direita 8"/>
          <p:cNvSpPr/>
          <p:nvPr/>
        </p:nvSpPr>
        <p:spPr>
          <a:xfrm>
            <a:off x="3491880" y="3573016"/>
            <a:ext cx="14401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Seta para a direita 12"/>
          <p:cNvSpPr/>
          <p:nvPr/>
        </p:nvSpPr>
        <p:spPr>
          <a:xfrm>
            <a:off x="3491880" y="5013176"/>
            <a:ext cx="144016" cy="144016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CaixaDeTexto 13"/>
          <p:cNvSpPr txBox="1"/>
          <p:nvPr/>
        </p:nvSpPr>
        <p:spPr>
          <a:xfrm>
            <a:off x="3707904" y="3429000"/>
            <a:ext cx="2880320" cy="43088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200" b="1" dirty="0" smtClean="0"/>
              <a:t>Complemento oblíquo</a:t>
            </a:r>
            <a:endParaRPr lang="pt-PT" sz="2200" b="1" dirty="0"/>
          </a:p>
        </p:txBody>
      </p:sp>
      <p:sp>
        <p:nvSpPr>
          <p:cNvPr id="15" name="Rectângulo 14"/>
          <p:cNvSpPr/>
          <p:nvPr/>
        </p:nvSpPr>
        <p:spPr>
          <a:xfrm>
            <a:off x="2195736" y="2780928"/>
            <a:ext cx="103034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200" b="1" dirty="0">
                <a:solidFill>
                  <a:srgbClr val="1F497D">
                    <a:lumMod val="75000"/>
                  </a:srgbClr>
                </a:solidFill>
              </a:rPr>
              <a:t>a Paris.</a:t>
            </a:r>
            <a:endParaRPr lang="pt-PT" dirty="0"/>
          </a:p>
        </p:txBody>
      </p:sp>
      <p:sp>
        <p:nvSpPr>
          <p:cNvPr id="16" name="Rectângulo 15"/>
          <p:cNvSpPr/>
          <p:nvPr/>
        </p:nvSpPr>
        <p:spPr>
          <a:xfrm>
            <a:off x="2555776" y="4077072"/>
            <a:ext cx="576064" cy="461665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t-PT" sz="2400" b="1" dirty="0" smtClean="0">
                <a:solidFill>
                  <a:srgbClr val="1F497D">
                    <a:lumMod val="75000"/>
                  </a:srgbClr>
                </a:solidFill>
              </a:rPr>
              <a:t>?</a:t>
            </a:r>
            <a:endParaRPr lang="pt-PT" sz="2400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755576" y="4221088"/>
            <a:ext cx="28083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dirty="0" smtClean="0"/>
              <a:t>O Carlos mora</a:t>
            </a:r>
            <a:endParaRPr lang="pt-PT" sz="3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Rectângulo 17"/>
          <p:cNvSpPr/>
          <p:nvPr/>
        </p:nvSpPr>
        <p:spPr>
          <a:xfrm>
            <a:off x="2434085" y="4221088"/>
            <a:ext cx="7697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200" b="1" dirty="0">
                <a:solidFill>
                  <a:srgbClr val="00B0F0"/>
                </a:solidFill>
              </a:rPr>
              <a:t>a</a:t>
            </a:r>
            <a:r>
              <a:rPr lang="pt-PT" sz="2200" b="1" dirty="0" smtClean="0">
                <a:solidFill>
                  <a:srgbClr val="00B0F0"/>
                </a:solidFill>
              </a:rPr>
              <a:t>qui.</a:t>
            </a:r>
            <a:endParaRPr lang="pt-PT" dirty="0">
              <a:solidFill>
                <a:srgbClr val="00B0F0"/>
              </a:solidFill>
            </a:endParaRPr>
          </a:p>
        </p:txBody>
      </p:sp>
      <p:sp>
        <p:nvSpPr>
          <p:cNvPr id="19" name="Rectângulo 18"/>
          <p:cNvSpPr/>
          <p:nvPr/>
        </p:nvSpPr>
        <p:spPr>
          <a:xfrm>
            <a:off x="2339752" y="2708920"/>
            <a:ext cx="576064" cy="461665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t-PT" sz="2400" b="1" dirty="0" smtClean="0">
                <a:solidFill>
                  <a:srgbClr val="1F497D">
                    <a:lumMod val="75000"/>
                  </a:srgbClr>
                </a:solidFill>
              </a:rPr>
              <a:t>?</a:t>
            </a:r>
            <a:endParaRPr lang="pt-PT" sz="2400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2267744" y="4869160"/>
            <a:ext cx="1152128" cy="43088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200" b="1" dirty="0" err="1" smtClean="0"/>
              <a:t>GPrep</a:t>
            </a:r>
            <a:endParaRPr lang="pt-PT" sz="2200" b="1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3707904" y="4869160"/>
            <a:ext cx="2880320" cy="43088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200" b="1" dirty="0" smtClean="0"/>
              <a:t>Complemento oblíquo</a:t>
            </a:r>
            <a:endParaRPr lang="pt-PT" sz="2200" b="1" dirty="0"/>
          </a:p>
        </p:txBody>
      </p:sp>
      <p:sp>
        <p:nvSpPr>
          <p:cNvPr id="24" name="CaixaDeTexto 23"/>
          <p:cNvSpPr txBox="1"/>
          <p:nvPr/>
        </p:nvSpPr>
        <p:spPr>
          <a:xfrm>
            <a:off x="3707904" y="2780928"/>
            <a:ext cx="2088232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000" dirty="0" err="1" smtClean="0"/>
              <a:t>Gprep</a:t>
            </a:r>
            <a:r>
              <a:rPr lang="pt-PT" sz="2000" dirty="0" smtClean="0"/>
              <a:t> obrigatório</a:t>
            </a:r>
            <a:endParaRPr lang="pt-PT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3707904" y="4253026"/>
            <a:ext cx="216024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000" dirty="0" err="1" smtClean="0"/>
              <a:t>GAdv</a:t>
            </a:r>
            <a:r>
              <a:rPr lang="pt-PT" sz="2000" dirty="0" smtClean="0"/>
              <a:t> obrigatório</a:t>
            </a:r>
            <a:endParaRPr lang="pt-PT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 animBg="1"/>
      <p:bldP spid="8" grpId="0" animBg="1"/>
      <p:bldP spid="9" grpId="0" animBg="1"/>
      <p:bldP spid="13" grpId="0" animBg="1"/>
      <p:bldP spid="14" grpId="0" animBg="1"/>
      <p:bldP spid="15" grpId="0"/>
      <p:bldP spid="15" grpId="1"/>
      <p:bldP spid="15" grpId="2"/>
      <p:bldP spid="16" grpId="0" animBg="1"/>
      <p:bldP spid="16" grpId="1" animBg="1"/>
      <p:bldP spid="17" grpId="0"/>
      <p:bldP spid="18" grpId="0"/>
      <p:bldP spid="18" grpId="1"/>
      <p:bldP spid="18" grpId="2"/>
      <p:bldP spid="19" grpId="0" animBg="1"/>
      <p:bldP spid="19" grpId="1" animBg="1"/>
      <p:bldP spid="20" grpId="0" animBg="1"/>
      <p:bldP spid="21" grpId="0" animBg="1"/>
      <p:bldP spid="24" grpId="0" animBg="1"/>
      <p:bldP spid="24" grpId="1" animBg="1"/>
      <p:bldP spid="25" grpId="0" animBg="1"/>
      <p:bldP spid="2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ta para baixo 1"/>
          <p:cNvSpPr/>
          <p:nvPr/>
        </p:nvSpPr>
        <p:spPr>
          <a:xfrm>
            <a:off x="3347864" y="3212976"/>
            <a:ext cx="144016" cy="144016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Seta para a direita 3"/>
          <p:cNvSpPr/>
          <p:nvPr/>
        </p:nvSpPr>
        <p:spPr>
          <a:xfrm>
            <a:off x="4067944" y="3573016"/>
            <a:ext cx="144016" cy="144016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Seta para a direita 4"/>
          <p:cNvSpPr/>
          <p:nvPr/>
        </p:nvSpPr>
        <p:spPr>
          <a:xfrm>
            <a:off x="4139952" y="5229200"/>
            <a:ext cx="144016" cy="144016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Rectângulo 5"/>
          <p:cNvSpPr/>
          <p:nvPr/>
        </p:nvSpPr>
        <p:spPr>
          <a:xfrm>
            <a:off x="3131840" y="2708920"/>
            <a:ext cx="576064" cy="461665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t-PT" sz="2400" b="1" dirty="0" smtClean="0">
                <a:solidFill>
                  <a:srgbClr val="1F497D">
                    <a:lumMod val="75000"/>
                  </a:srgbClr>
                </a:solidFill>
              </a:rPr>
              <a:t>?</a:t>
            </a:r>
            <a:endParaRPr lang="pt-PT" sz="24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4355976" y="2780928"/>
            <a:ext cx="1512168" cy="4308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facultativo</a:t>
            </a:r>
            <a:endParaRPr lang="pt-PT" sz="3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475656" y="692696"/>
            <a:ext cx="6464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 smtClean="0"/>
              <a:t>Funções </a:t>
            </a:r>
            <a:r>
              <a:rPr lang="pt-PT" sz="2800" dirty="0" err="1" smtClean="0"/>
              <a:t>sintáticas</a:t>
            </a:r>
            <a:r>
              <a:rPr lang="pt-PT" sz="2800" dirty="0" smtClean="0"/>
              <a:t> internas ao grupo verbal</a:t>
            </a:r>
            <a:endParaRPr lang="pt-PT" sz="28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899592" y="2780928"/>
            <a:ext cx="3528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dirty="0" smtClean="0"/>
              <a:t>O Pedro trabalha</a:t>
            </a:r>
            <a:endParaRPr lang="pt-PT" sz="3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2915816" y="2780928"/>
            <a:ext cx="12263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pt-PT" sz="2200" b="1" dirty="0">
                <a:solidFill>
                  <a:srgbClr val="C00000"/>
                </a:solidFill>
              </a:rPr>
              <a:t>de noite.</a:t>
            </a:r>
            <a:endParaRPr lang="pt-PT" sz="3000" b="1" dirty="0">
              <a:solidFill>
                <a:srgbClr val="C00000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827584" y="1568986"/>
            <a:ext cx="7632848" cy="707886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000" dirty="0" smtClean="0"/>
              <a:t>A função </a:t>
            </a:r>
            <a:r>
              <a:rPr lang="pt-PT" sz="2000" dirty="0" err="1" smtClean="0"/>
              <a:t>sintática</a:t>
            </a:r>
            <a:r>
              <a:rPr lang="pt-PT" sz="2000" dirty="0" smtClean="0"/>
              <a:t> de modificador de GV pode ser desempenhada por grupos preposicionais e por grupos adverbiais: </a:t>
            </a:r>
            <a:endParaRPr lang="pt-PT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2843808" y="3429000"/>
            <a:ext cx="1152128" cy="4308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200" b="1" dirty="0" err="1" smtClean="0"/>
              <a:t>GPrep</a:t>
            </a:r>
            <a:endParaRPr lang="pt-PT" sz="2200" b="1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4283968" y="3429000"/>
            <a:ext cx="2664296" cy="4308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200" b="1" dirty="0" smtClean="0"/>
              <a:t>Modificador de GV</a:t>
            </a:r>
            <a:endParaRPr lang="pt-PT" sz="2200" b="1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827584" y="4509120"/>
            <a:ext cx="3528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dirty="0" smtClean="0"/>
              <a:t>A Maria estuda</a:t>
            </a:r>
            <a:endParaRPr lang="pt-PT" sz="3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ângulo 14"/>
          <p:cNvSpPr/>
          <p:nvPr/>
        </p:nvSpPr>
        <p:spPr>
          <a:xfrm>
            <a:off x="2627784" y="4509120"/>
            <a:ext cx="16947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200" b="1" dirty="0" smtClean="0">
                <a:solidFill>
                  <a:schemeClr val="accent4">
                    <a:lumMod val="75000"/>
                  </a:schemeClr>
                </a:solidFill>
              </a:rPr>
              <a:t>arduamente.</a:t>
            </a:r>
            <a:endParaRPr lang="pt-PT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7" name="Seta para baixo 16"/>
          <p:cNvSpPr/>
          <p:nvPr/>
        </p:nvSpPr>
        <p:spPr>
          <a:xfrm>
            <a:off x="3347864" y="4869160"/>
            <a:ext cx="144016" cy="144016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8" name="CaixaDeTexto 17"/>
          <p:cNvSpPr txBox="1"/>
          <p:nvPr/>
        </p:nvSpPr>
        <p:spPr>
          <a:xfrm>
            <a:off x="2915816" y="5085184"/>
            <a:ext cx="1152128" cy="43088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200" b="1" dirty="0" err="1" smtClean="0"/>
              <a:t>GPrep</a:t>
            </a:r>
            <a:endParaRPr lang="pt-PT" sz="2200" b="1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4355976" y="4509120"/>
            <a:ext cx="1512168" cy="4308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facultativo</a:t>
            </a:r>
            <a:endParaRPr lang="pt-PT" sz="3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4355976" y="5085184"/>
            <a:ext cx="2664296" cy="43088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200" b="1" dirty="0" smtClean="0"/>
              <a:t>Modificador de GV</a:t>
            </a:r>
            <a:endParaRPr lang="pt-PT" sz="2200" b="1" dirty="0"/>
          </a:p>
        </p:txBody>
      </p:sp>
      <p:sp>
        <p:nvSpPr>
          <p:cNvPr id="21" name="Rectângulo 20"/>
          <p:cNvSpPr/>
          <p:nvPr/>
        </p:nvSpPr>
        <p:spPr>
          <a:xfrm>
            <a:off x="2915816" y="4365104"/>
            <a:ext cx="576064" cy="461665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t-PT" sz="2400" b="1" dirty="0" smtClean="0">
                <a:solidFill>
                  <a:srgbClr val="1F497D">
                    <a:lumMod val="75000"/>
                  </a:srgbClr>
                </a:solidFill>
              </a:rPr>
              <a:t>?</a:t>
            </a:r>
            <a:endParaRPr lang="pt-PT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6" grpId="1" animBg="1"/>
      <p:bldP spid="7" grpId="0" animBg="1"/>
      <p:bldP spid="7" grpId="1" animBg="1"/>
      <p:bldP spid="9" grpId="0"/>
      <p:bldP spid="10" grpId="0"/>
      <p:bldP spid="10" grpId="1"/>
      <p:bldP spid="10" grpId="2"/>
      <p:bldP spid="11" grpId="0" animBg="1"/>
      <p:bldP spid="12" grpId="0" animBg="1"/>
      <p:bldP spid="13" grpId="0" animBg="1"/>
      <p:bldP spid="14" grpId="0"/>
      <p:bldP spid="15" grpId="0"/>
      <p:bldP spid="15" grpId="1"/>
      <p:bldP spid="15" grpId="2"/>
      <p:bldP spid="17" grpId="0" animBg="1"/>
      <p:bldP spid="18" grpId="0" animBg="1"/>
      <p:bldP spid="19" grpId="0" animBg="1"/>
      <p:bldP spid="19" grpId="1" animBg="1"/>
      <p:bldP spid="20" grpId="0" animBg="1"/>
      <p:bldP spid="21" grpId="0" animBg="1"/>
      <p:bldP spid="21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475656" y="692696"/>
            <a:ext cx="6464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 smtClean="0"/>
              <a:t>Funções </a:t>
            </a:r>
            <a:r>
              <a:rPr lang="pt-PT" sz="2800" dirty="0" err="1" smtClean="0"/>
              <a:t>sintáticas</a:t>
            </a:r>
            <a:r>
              <a:rPr lang="pt-PT" sz="2800" dirty="0" smtClean="0"/>
              <a:t> internas ao grupo verbal</a:t>
            </a:r>
            <a:endParaRPr lang="pt-PT" sz="28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2627784" y="1340768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 smtClean="0"/>
              <a:t>Sistematizar</a:t>
            </a:r>
            <a:endParaRPr lang="pt-PT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827584" y="2132856"/>
            <a:ext cx="7272808" cy="8002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1. O complemento </a:t>
            </a:r>
            <a:r>
              <a:rPr lang="pt-PT" sz="2200" b="1" dirty="0" err="1" smtClean="0">
                <a:solidFill>
                  <a:schemeClr val="accent4">
                    <a:lumMod val="75000"/>
                  </a:schemeClr>
                </a:solidFill>
              </a:rPr>
              <a:t>direto</a:t>
            </a:r>
            <a:r>
              <a:rPr lang="pt-PT" sz="2200" dirty="0" smtClean="0"/>
              <a:t>, </a:t>
            </a:r>
            <a:r>
              <a:rPr lang="pt-PT" sz="2200" b="1" dirty="0" err="1" smtClean="0">
                <a:solidFill>
                  <a:srgbClr val="FF0000"/>
                </a:solidFill>
              </a:rPr>
              <a:t>indireto</a:t>
            </a:r>
            <a:r>
              <a:rPr lang="pt-PT" sz="2200" dirty="0" smtClean="0"/>
              <a:t>, </a:t>
            </a:r>
            <a:r>
              <a:rPr lang="pt-PT" sz="2200" b="1" dirty="0" smtClean="0">
                <a:solidFill>
                  <a:schemeClr val="accent4">
                    <a:lumMod val="75000"/>
                  </a:schemeClr>
                </a:solidFill>
              </a:rPr>
              <a:t>oblíquo</a:t>
            </a:r>
            <a:r>
              <a:rPr lang="pt-PT" sz="2200" dirty="0" smtClean="0"/>
              <a:t> e </a:t>
            </a:r>
            <a:r>
              <a:rPr lang="pt-PT" sz="2200" b="1" dirty="0" smtClean="0">
                <a:solidFill>
                  <a:schemeClr val="accent6">
                    <a:lumMod val="50000"/>
                  </a:schemeClr>
                </a:solidFill>
              </a:rPr>
              <a:t>modificador</a:t>
            </a:r>
            <a:r>
              <a:rPr lang="pt-PT" sz="2200" dirty="0" smtClean="0"/>
              <a:t> são </a:t>
            </a:r>
            <a:r>
              <a:rPr lang="pt-PT" sz="2400" b="1" dirty="0" smtClean="0"/>
              <a:t>funções internas </a:t>
            </a:r>
            <a:r>
              <a:rPr lang="pt-PT" sz="2200" dirty="0" smtClean="0"/>
              <a:t>ao Grupo Verbal</a:t>
            </a:r>
            <a:endParaRPr lang="pt-PT" sz="3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827584" y="3068960"/>
            <a:ext cx="7272808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2. O complemento </a:t>
            </a:r>
            <a:r>
              <a:rPr lang="pt-PT" sz="2200" b="1" dirty="0" err="1" smtClean="0">
                <a:solidFill>
                  <a:schemeClr val="tx2">
                    <a:lumMod val="75000"/>
                  </a:schemeClr>
                </a:solidFill>
              </a:rPr>
              <a:t>direto</a:t>
            </a:r>
            <a:r>
              <a:rPr lang="pt-PT" sz="2200" dirty="0" smtClean="0"/>
              <a:t> é desempenhado por um grupo Nominal (GN)  que pode ser pronominalizado por </a:t>
            </a:r>
            <a:r>
              <a:rPr lang="pt-PT" sz="2200" b="1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r>
              <a:rPr lang="pt-PT" sz="2200" dirty="0" smtClean="0"/>
              <a:t>, </a:t>
            </a:r>
            <a:r>
              <a:rPr lang="pt-PT" sz="2200" b="1" dirty="0" smtClean="0">
                <a:solidFill>
                  <a:schemeClr val="tx2">
                    <a:lumMod val="75000"/>
                  </a:schemeClr>
                </a:solidFill>
              </a:rPr>
              <a:t>a</a:t>
            </a:r>
            <a:r>
              <a:rPr lang="pt-PT" sz="2200" dirty="0" smtClean="0"/>
              <a:t>, </a:t>
            </a:r>
            <a:r>
              <a:rPr lang="pt-PT" sz="2200" b="1" dirty="0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pt-PT" sz="2200" dirty="0" smtClean="0"/>
              <a:t>, </a:t>
            </a:r>
            <a:r>
              <a:rPr lang="pt-PT" sz="2200" b="1" dirty="0" smtClean="0">
                <a:solidFill>
                  <a:schemeClr val="tx2">
                    <a:lumMod val="75000"/>
                  </a:schemeClr>
                </a:solidFill>
              </a:rPr>
              <a:t>as</a:t>
            </a:r>
            <a:r>
              <a:rPr lang="pt-PT" sz="2200" dirty="0" smtClean="0"/>
              <a:t>.</a:t>
            </a:r>
            <a:endParaRPr lang="pt-PT" sz="3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827584" y="4005064"/>
            <a:ext cx="7272808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3. Os complementos </a:t>
            </a:r>
            <a:r>
              <a:rPr lang="pt-PT" sz="2200" b="1" dirty="0" err="1" smtClean="0">
                <a:solidFill>
                  <a:srgbClr val="FF0000"/>
                </a:solidFill>
              </a:rPr>
              <a:t>indireto</a:t>
            </a:r>
            <a:r>
              <a:rPr lang="pt-PT" sz="2200" dirty="0" smtClean="0"/>
              <a:t> e </a:t>
            </a:r>
            <a:r>
              <a:rPr lang="pt-PT" sz="2200" b="1" dirty="0" smtClean="0">
                <a:solidFill>
                  <a:schemeClr val="accent4">
                    <a:lumMod val="75000"/>
                  </a:schemeClr>
                </a:solidFill>
              </a:rPr>
              <a:t>oblíquo</a:t>
            </a:r>
            <a:r>
              <a:rPr lang="pt-PT" sz="2200" dirty="0" smtClean="0"/>
              <a:t> são desempenhados por Grupos preposicionais e/ou adverbiais.</a:t>
            </a:r>
            <a:endParaRPr lang="pt-PT" sz="3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827584" y="4941168"/>
            <a:ext cx="7272808" cy="11079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3.1 O complemento </a:t>
            </a:r>
            <a:r>
              <a:rPr lang="pt-PT" sz="2200" b="1" dirty="0" err="1" smtClean="0">
                <a:solidFill>
                  <a:srgbClr val="FF0000"/>
                </a:solidFill>
              </a:rPr>
              <a:t>indireto</a:t>
            </a:r>
            <a:r>
              <a:rPr lang="pt-PT" sz="2200" dirty="0" smtClean="0"/>
              <a:t> é </a:t>
            </a:r>
            <a:r>
              <a:rPr lang="pt-PT" sz="2200" dirty="0" err="1" smtClean="0"/>
              <a:t>pronominalizável</a:t>
            </a:r>
            <a:r>
              <a:rPr lang="pt-PT" sz="2200" dirty="0" smtClean="0"/>
              <a:t> por </a:t>
            </a:r>
            <a:r>
              <a:rPr lang="pt-PT" sz="2200" b="1" dirty="0" smtClean="0">
                <a:solidFill>
                  <a:srgbClr val="FF0000"/>
                </a:solidFill>
              </a:rPr>
              <a:t>lhe</a:t>
            </a:r>
            <a:r>
              <a:rPr lang="pt-PT" sz="2200" dirty="0" smtClean="0"/>
              <a:t> ou </a:t>
            </a:r>
            <a:r>
              <a:rPr lang="pt-PT" sz="2200" b="1" dirty="0" smtClean="0">
                <a:solidFill>
                  <a:srgbClr val="FF0000"/>
                </a:solidFill>
              </a:rPr>
              <a:t>lhes</a:t>
            </a:r>
            <a:r>
              <a:rPr lang="pt-PT" sz="2200" dirty="0" smtClean="0"/>
              <a:t>, ao contrário do complemento oblíquo, que não </a:t>
            </a:r>
            <a:r>
              <a:rPr lang="pt-PT" sz="2200" dirty="0" err="1" smtClean="0"/>
              <a:t>não</a:t>
            </a:r>
            <a:r>
              <a:rPr lang="pt-PT" sz="2200" dirty="0" smtClean="0"/>
              <a:t> é </a:t>
            </a:r>
            <a:r>
              <a:rPr lang="pt-PT" sz="2200" dirty="0" err="1" smtClean="0"/>
              <a:t>pronominalizável</a:t>
            </a:r>
            <a:r>
              <a:rPr lang="pt-PT" sz="2200" dirty="0" smtClean="0"/>
              <a:t>.</a:t>
            </a:r>
            <a:endParaRPr lang="pt-PT" sz="3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475656" y="692696"/>
            <a:ext cx="6464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 smtClean="0"/>
              <a:t>Funções </a:t>
            </a:r>
            <a:r>
              <a:rPr lang="pt-PT" sz="2800" dirty="0" err="1" smtClean="0"/>
              <a:t>sintáticas</a:t>
            </a:r>
            <a:r>
              <a:rPr lang="pt-PT" sz="2800" dirty="0" smtClean="0"/>
              <a:t> internas ao grupo verbal</a:t>
            </a:r>
            <a:endParaRPr lang="pt-PT" sz="28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1546354" y="1628800"/>
            <a:ext cx="10525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200" dirty="0" smtClean="0"/>
              <a:t>A frase:</a:t>
            </a:r>
            <a:endParaRPr lang="pt-PT" sz="22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547664" y="2348880"/>
            <a:ext cx="37882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200" b="1" dirty="0" smtClean="0">
                <a:solidFill>
                  <a:srgbClr val="0070C0"/>
                </a:solidFill>
              </a:rPr>
              <a:t>O Pedro </a:t>
            </a:r>
            <a:r>
              <a:rPr lang="pt-PT" sz="2200" b="1" dirty="0" smtClean="0">
                <a:solidFill>
                  <a:schemeClr val="accent6">
                    <a:lumMod val="75000"/>
                  </a:schemeClr>
                </a:solidFill>
              </a:rPr>
              <a:t>deu uma flor à Maria</a:t>
            </a:r>
            <a:endParaRPr lang="pt-PT" sz="2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5724128" y="2348880"/>
            <a:ext cx="2736304" cy="400110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000" dirty="0"/>
              <a:t>é</a:t>
            </a:r>
            <a:r>
              <a:rPr lang="pt-PT" sz="2000" dirty="0" smtClean="0"/>
              <a:t> constituída por… </a:t>
            </a:r>
            <a:endParaRPr lang="pt-PT" sz="2000" dirty="0"/>
          </a:p>
        </p:txBody>
      </p:sp>
      <p:sp>
        <p:nvSpPr>
          <p:cNvPr id="9" name="Seta para baixo 8"/>
          <p:cNvSpPr/>
          <p:nvPr/>
        </p:nvSpPr>
        <p:spPr>
          <a:xfrm>
            <a:off x="3851920" y="4149080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Seta para baixo 9"/>
          <p:cNvSpPr/>
          <p:nvPr/>
        </p:nvSpPr>
        <p:spPr>
          <a:xfrm>
            <a:off x="2123728" y="2780928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Seta para baixo 10"/>
          <p:cNvSpPr/>
          <p:nvPr/>
        </p:nvSpPr>
        <p:spPr>
          <a:xfrm>
            <a:off x="3851920" y="2780928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CaixaDeTexto 11"/>
          <p:cNvSpPr txBox="1"/>
          <p:nvPr/>
        </p:nvSpPr>
        <p:spPr>
          <a:xfrm>
            <a:off x="1331640" y="3140968"/>
            <a:ext cx="1608133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pt-PT" sz="2000" dirty="0" smtClean="0"/>
              <a:t>Grupo </a:t>
            </a:r>
          </a:p>
          <a:p>
            <a:pPr algn="ctr"/>
            <a:r>
              <a:rPr lang="pt-PT" sz="2000" dirty="0" smtClean="0"/>
              <a:t>Nominal (GN)</a:t>
            </a:r>
            <a:endParaRPr lang="pt-PT" sz="2000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3203848" y="3153162"/>
            <a:ext cx="1374479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pt-PT" sz="2000" dirty="0" smtClean="0"/>
              <a:t>Grupo </a:t>
            </a:r>
          </a:p>
          <a:p>
            <a:pPr algn="ctr"/>
            <a:r>
              <a:rPr lang="pt-PT" sz="2000" dirty="0" smtClean="0"/>
              <a:t>Verbal (GV)</a:t>
            </a:r>
            <a:endParaRPr lang="pt-PT" sz="2000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5292080" y="3284984"/>
            <a:ext cx="3168352" cy="40011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000" dirty="0" smtClean="0"/>
              <a:t>Com as funções </a:t>
            </a:r>
            <a:r>
              <a:rPr lang="pt-PT" sz="2000" dirty="0" err="1" smtClean="0"/>
              <a:t>sintáticas</a:t>
            </a:r>
            <a:r>
              <a:rPr lang="pt-PT" sz="2000" dirty="0" smtClean="0"/>
              <a:t> de </a:t>
            </a:r>
            <a:endParaRPr lang="pt-PT" sz="2000" dirty="0"/>
          </a:p>
        </p:txBody>
      </p:sp>
      <p:sp>
        <p:nvSpPr>
          <p:cNvPr id="20" name="Seta para baixo 19"/>
          <p:cNvSpPr/>
          <p:nvPr/>
        </p:nvSpPr>
        <p:spPr>
          <a:xfrm>
            <a:off x="2051720" y="4149080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" name="CaixaDeTexto 20"/>
          <p:cNvSpPr txBox="1"/>
          <p:nvPr/>
        </p:nvSpPr>
        <p:spPr>
          <a:xfrm>
            <a:off x="1619672" y="4509120"/>
            <a:ext cx="1074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 smtClean="0"/>
              <a:t>Sujeito</a:t>
            </a:r>
            <a:endParaRPr lang="pt-PT" sz="2400" b="1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3275856" y="4509120"/>
            <a:ext cx="14586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 smtClean="0"/>
              <a:t>Predicado</a:t>
            </a:r>
            <a:endParaRPr lang="pt-PT" sz="2400" b="1" dirty="0"/>
          </a:p>
        </p:txBody>
      </p:sp>
      <p:sp>
        <p:nvSpPr>
          <p:cNvPr id="23" name="CaixaDeTexto 22"/>
          <p:cNvSpPr txBox="1"/>
          <p:nvPr/>
        </p:nvSpPr>
        <p:spPr>
          <a:xfrm>
            <a:off x="1691680" y="5373216"/>
            <a:ext cx="5832648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000" dirty="0" smtClean="0"/>
              <a:t>Estas são funções </a:t>
            </a:r>
            <a:r>
              <a:rPr lang="pt-PT" sz="2000" dirty="0" err="1" smtClean="0"/>
              <a:t>sintáticas</a:t>
            </a:r>
            <a:r>
              <a:rPr lang="pt-PT" sz="2000" dirty="0" smtClean="0"/>
              <a:t> ao nível da frase.</a:t>
            </a:r>
            <a:endParaRPr lang="pt-PT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9" grpId="0" animBg="1"/>
      <p:bldP spid="20" grpId="0" animBg="1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475656" y="692696"/>
            <a:ext cx="6464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 smtClean="0"/>
              <a:t>Funções </a:t>
            </a:r>
            <a:r>
              <a:rPr lang="pt-PT" sz="2800" dirty="0" err="1" smtClean="0"/>
              <a:t>sintáticas</a:t>
            </a:r>
            <a:r>
              <a:rPr lang="pt-PT" sz="2800" dirty="0" smtClean="0"/>
              <a:t> internas ao grupo verbal</a:t>
            </a:r>
            <a:endParaRPr lang="pt-PT" sz="28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475656" y="1628800"/>
            <a:ext cx="6984776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Centremo-nos agora na constituição do </a:t>
            </a:r>
            <a:r>
              <a:rPr lang="pt-PT" sz="2800" b="1" dirty="0" smtClean="0">
                <a:solidFill>
                  <a:schemeClr val="accent6">
                    <a:lumMod val="75000"/>
                  </a:schemeClr>
                </a:solidFill>
              </a:rPr>
              <a:t>grupo verbal</a:t>
            </a:r>
            <a:endParaRPr lang="pt-PT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2996845" y="2555612"/>
            <a:ext cx="28712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deu</a:t>
            </a:r>
            <a:r>
              <a:rPr lang="pt-PT" sz="2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t-PT" sz="2400" b="1" dirty="0" smtClean="0">
                <a:solidFill>
                  <a:srgbClr val="00B050"/>
                </a:solidFill>
              </a:rPr>
              <a:t>uma flor </a:t>
            </a:r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</a:rPr>
              <a:t>à Maria</a:t>
            </a:r>
            <a:endParaRPr lang="pt-PT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Rectângulo 5"/>
          <p:cNvSpPr/>
          <p:nvPr/>
        </p:nvSpPr>
        <p:spPr>
          <a:xfrm>
            <a:off x="1763688" y="2555612"/>
            <a:ext cx="12114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b="1" dirty="0" smtClean="0"/>
              <a:t>O Pedro</a:t>
            </a:r>
            <a:endParaRPr lang="pt-PT" dirty="0"/>
          </a:p>
        </p:txBody>
      </p:sp>
      <p:sp>
        <p:nvSpPr>
          <p:cNvPr id="7" name="Parênteses 6"/>
          <p:cNvSpPr/>
          <p:nvPr/>
        </p:nvSpPr>
        <p:spPr>
          <a:xfrm>
            <a:off x="1763688" y="2555612"/>
            <a:ext cx="1152128" cy="504056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Seta para baixo 7"/>
          <p:cNvSpPr/>
          <p:nvPr/>
        </p:nvSpPr>
        <p:spPr>
          <a:xfrm>
            <a:off x="3275856" y="3059668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Seta para baixo 8"/>
          <p:cNvSpPr/>
          <p:nvPr/>
        </p:nvSpPr>
        <p:spPr>
          <a:xfrm>
            <a:off x="4139952" y="3059668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Seta para baixo 9"/>
          <p:cNvSpPr/>
          <p:nvPr/>
        </p:nvSpPr>
        <p:spPr>
          <a:xfrm>
            <a:off x="5220072" y="3059668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CaixaDeTexto 10"/>
          <p:cNvSpPr txBox="1"/>
          <p:nvPr/>
        </p:nvSpPr>
        <p:spPr>
          <a:xfrm>
            <a:off x="2843808" y="3563724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Núcleo</a:t>
            </a:r>
            <a:endParaRPr lang="pt-PT" sz="2000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3851920" y="3563724"/>
            <a:ext cx="864096" cy="40011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000" b="1" dirty="0" smtClean="0"/>
              <a:t>GN</a:t>
            </a:r>
            <a:endParaRPr lang="pt-PT" sz="2000" b="1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4932040" y="3563724"/>
            <a:ext cx="864096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000" b="1" dirty="0" err="1" smtClean="0"/>
              <a:t>GPrep</a:t>
            </a:r>
            <a:endParaRPr lang="pt-PT" sz="2000" b="1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1403648" y="4509120"/>
            <a:ext cx="7141892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PT" sz="2000" dirty="0" smtClean="0"/>
              <a:t>Que funções </a:t>
            </a:r>
            <a:r>
              <a:rPr lang="pt-PT" sz="2000" dirty="0" err="1" smtClean="0"/>
              <a:t>sintáticas</a:t>
            </a:r>
            <a:r>
              <a:rPr lang="pt-PT" sz="2000" dirty="0" smtClean="0"/>
              <a:t> desempenham os grupos que o compõem? </a:t>
            </a:r>
            <a:endParaRPr lang="pt-PT" sz="2000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1403648" y="5085184"/>
            <a:ext cx="7128792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000" dirty="0" smtClean="0"/>
              <a:t>Para o determinar vamos proceder às seguintes operações:</a:t>
            </a:r>
            <a:endParaRPr lang="pt-PT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 animBg="1"/>
      <p:bldP spid="9" grpId="0" animBg="1"/>
      <p:bldP spid="10" grpId="0" animBg="1"/>
      <p:bldP spid="11" grpId="0"/>
      <p:bldP spid="12" grpId="0" animBg="1"/>
      <p:bldP spid="13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475656" y="692696"/>
            <a:ext cx="6464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 smtClean="0"/>
              <a:t>Funções </a:t>
            </a:r>
            <a:r>
              <a:rPr lang="pt-PT" sz="2800" dirty="0" err="1" smtClean="0"/>
              <a:t>sintáticas</a:t>
            </a:r>
            <a:r>
              <a:rPr lang="pt-PT" sz="2800" dirty="0" smtClean="0"/>
              <a:t> internas ao grupo verbal</a:t>
            </a:r>
            <a:endParaRPr lang="pt-PT" sz="28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1259632" y="1844824"/>
            <a:ext cx="435939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200" dirty="0" smtClean="0"/>
              <a:t>1. Ao retirar o </a:t>
            </a:r>
            <a:r>
              <a:rPr lang="pt-PT" sz="2200" b="1" dirty="0" smtClean="0"/>
              <a:t>GN</a:t>
            </a:r>
            <a:r>
              <a:rPr lang="pt-PT" sz="2200" dirty="0" smtClean="0"/>
              <a:t> e o </a:t>
            </a:r>
            <a:r>
              <a:rPr lang="pt-PT" sz="2200" b="1" dirty="0" err="1" smtClean="0"/>
              <a:t>Gprep</a:t>
            </a:r>
            <a:r>
              <a:rPr lang="pt-PT" sz="2200" dirty="0" smtClean="0"/>
              <a:t> do GV…</a:t>
            </a:r>
            <a:endParaRPr lang="pt-PT" sz="2200" dirty="0"/>
          </a:p>
        </p:txBody>
      </p:sp>
      <p:sp>
        <p:nvSpPr>
          <p:cNvPr id="4" name="Rectângulo 3"/>
          <p:cNvSpPr/>
          <p:nvPr/>
        </p:nvSpPr>
        <p:spPr>
          <a:xfrm>
            <a:off x="2533472" y="2555612"/>
            <a:ext cx="6703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deu</a:t>
            </a:r>
            <a:endParaRPr lang="pt-PT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1259632" y="2555612"/>
            <a:ext cx="12114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b="1" dirty="0" smtClean="0"/>
              <a:t>O Pedro</a:t>
            </a:r>
            <a:endParaRPr lang="pt-PT" dirty="0"/>
          </a:p>
        </p:txBody>
      </p:sp>
      <p:sp>
        <p:nvSpPr>
          <p:cNvPr id="6" name="Parênteses 5"/>
          <p:cNvSpPr/>
          <p:nvPr/>
        </p:nvSpPr>
        <p:spPr>
          <a:xfrm>
            <a:off x="1259632" y="2555612"/>
            <a:ext cx="1152128" cy="504056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CaixaDeTexto 6"/>
          <p:cNvSpPr txBox="1"/>
          <p:nvPr/>
        </p:nvSpPr>
        <p:spPr>
          <a:xfrm>
            <a:off x="1259632" y="3574177"/>
            <a:ext cx="9771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200" dirty="0" smtClean="0"/>
              <a:t>A frase</a:t>
            </a:r>
            <a:endParaRPr lang="pt-PT" sz="2200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1202617" y="4437112"/>
            <a:ext cx="4313425" cy="4308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PT" sz="2200" dirty="0" smtClean="0"/>
              <a:t>Este facto permite-nos concluir que:</a:t>
            </a:r>
            <a:endParaRPr lang="pt-PT" sz="2200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1202616" y="5013176"/>
            <a:ext cx="7617855" cy="43088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Os grupos  retirados têm</a:t>
            </a:r>
            <a:endParaRPr lang="pt-PT" sz="2200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1202617" y="5662409"/>
            <a:ext cx="7617855" cy="4308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Por serem obrigatórios chamam-se</a:t>
            </a:r>
            <a:endParaRPr lang="pt-PT" sz="3200" b="1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5446971" y="2564904"/>
            <a:ext cx="25094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200" dirty="0" smtClean="0"/>
              <a:t>…o  que se observa?</a:t>
            </a:r>
            <a:endParaRPr lang="pt-PT" sz="2200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4067944" y="2492896"/>
            <a:ext cx="648072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/>
              <a:t>?</a:t>
            </a:r>
            <a:endParaRPr lang="pt-PT" sz="3200" b="1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3203848" y="2492896"/>
            <a:ext cx="648072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3200" b="1" dirty="0" smtClean="0"/>
              <a:t>?</a:t>
            </a:r>
            <a:endParaRPr lang="pt-PT" sz="3200" b="1" dirty="0"/>
          </a:p>
        </p:txBody>
      </p:sp>
      <p:sp>
        <p:nvSpPr>
          <p:cNvPr id="17" name="Rectângulo 16"/>
          <p:cNvSpPr/>
          <p:nvPr/>
        </p:nvSpPr>
        <p:spPr>
          <a:xfrm>
            <a:off x="2113541" y="3574177"/>
            <a:ext cx="5862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200" dirty="0">
                <a:solidFill>
                  <a:prstClr val="black"/>
                </a:solidFill>
              </a:rPr>
              <a:t>fica</a:t>
            </a:r>
            <a:endParaRPr lang="pt-PT" dirty="0"/>
          </a:p>
        </p:txBody>
      </p:sp>
      <p:sp>
        <p:nvSpPr>
          <p:cNvPr id="18" name="Rectângulo 17"/>
          <p:cNvSpPr/>
          <p:nvPr/>
        </p:nvSpPr>
        <p:spPr>
          <a:xfrm>
            <a:off x="2633328" y="3501008"/>
            <a:ext cx="19386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800" b="1" dirty="0">
                <a:solidFill>
                  <a:prstClr val="black"/>
                </a:solidFill>
              </a:rPr>
              <a:t>incompleta </a:t>
            </a:r>
            <a:endParaRPr lang="pt-PT" sz="2800" b="1" dirty="0"/>
          </a:p>
        </p:txBody>
      </p:sp>
      <p:sp>
        <p:nvSpPr>
          <p:cNvPr id="19" name="Rectângulo 18"/>
          <p:cNvSpPr/>
          <p:nvPr/>
        </p:nvSpPr>
        <p:spPr>
          <a:xfrm>
            <a:off x="4378810" y="3574177"/>
            <a:ext cx="48122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200" dirty="0">
                <a:solidFill>
                  <a:prstClr val="black"/>
                </a:solidFill>
              </a:rPr>
              <a:t>ou</a:t>
            </a:r>
            <a:endParaRPr lang="pt-PT" dirty="0"/>
          </a:p>
        </p:txBody>
      </p:sp>
      <p:sp>
        <p:nvSpPr>
          <p:cNvPr id="20" name="Rectângulo 19"/>
          <p:cNvSpPr/>
          <p:nvPr/>
        </p:nvSpPr>
        <p:spPr>
          <a:xfrm>
            <a:off x="4811523" y="3501008"/>
            <a:ext cx="1992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800" b="1" dirty="0">
                <a:solidFill>
                  <a:prstClr val="black"/>
                </a:solidFill>
              </a:rPr>
              <a:t>sem sentido</a:t>
            </a:r>
            <a:endParaRPr lang="pt-PT" sz="2800" b="1" dirty="0"/>
          </a:p>
        </p:txBody>
      </p:sp>
      <p:sp>
        <p:nvSpPr>
          <p:cNvPr id="21" name="Rectângulo 20"/>
          <p:cNvSpPr/>
          <p:nvPr/>
        </p:nvSpPr>
        <p:spPr>
          <a:xfrm>
            <a:off x="4139952" y="4983559"/>
            <a:ext cx="2448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400" b="1" dirty="0">
                <a:solidFill>
                  <a:schemeClr val="bg1"/>
                </a:solidFill>
              </a:rPr>
              <a:t>obrigatoriamente</a:t>
            </a:r>
            <a:r>
              <a:rPr lang="pt-PT" sz="2200" dirty="0">
                <a:solidFill>
                  <a:schemeClr val="bg1"/>
                </a:solidFill>
              </a:rPr>
              <a:t> 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22" name="Rectângulo 21"/>
          <p:cNvSpPr/>
          <p:nvPr/>
        </p:nvSpPr>
        <p:spPr>
          <a:xfrm>
            <a:off x="5436096" y="5589240"/>
            <a:ext cx="30297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PT" sz="3200" b="1" dirty="0">
                <a:solidFill>
                  <a:schemeClr val="bg1"/>
                </a:solidFill>
              </a:rPr>
              <a:t>complementos</a:t>
            </a:r>
          </a:p>
        </p:txBody>
      </p:sp>
      <p:sp>
        <p:nvSpPr>
          <p:cNvPr id="23" name="Rectângulo 22"/>
          <p:cNvSpPr/>
          <p:nvPr/>
        </p:nvSpPr>
        <p:spPr>
          <a:xfrm>
            <a:off x="6444208" y="5013176"/>
            <a:ext cx="24482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200" dirty="0">
                <a:solidFill>
                  <a:schemeClr val="bg1"/>
                </a:solidFill>
              </a:rPr>
              <a:t>de constar na frase.</a:t>
            </a:r>
            <a:endParaRPr lang="pt-PT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/>
      <p:bldP spid="11" grpId="0" animBg="1"/>
      <p:bldP spid="12" grpId="0" animBg="1"/>
      <p:bldP spid="13" grpId="0" animBg="1"/>
      <p:bldP spid="14" grpId="0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475656" y="692696"/>
            <a:ext cx="6464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 smtClean="0"/>
              <a:t>Funções </a:t>
            </a:r>
            <a:r>
              <a:rPr lang="pt-PT" sz="2800" dirty="0" err="1" smtClean="0"/>
              <a:t>sintáticas</a:t>
            </a:r>
            <a:r>
              <a:rPr lang="pt-PT" sz="2800" dirty="0" smtClean="0"/>
              <a:t> internas ao grupo verbal</a:t>
            </a:r>
            <a:endParaRPr lang="pt-PT" sz="28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827584" y="1700808"/>
            <a:ext cx="4320480" cy="430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/>
              <a:t>2</a:t>
            </a:r>
            <a:r>
              <a:rPr lang="pt-PT" sz="2200" dirty="0" smtClean="0"/>
              <a:t>. De que complementos se trata?</a:t>
            </a:r>
            <a:endParaRPr lang="pt-PT" sz="22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827584" y="2204864"/>
            <a:ext cx="4207306" cy="4308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PT" sz="2200" dirty="0" smtClean="0"/>
              <a:t>Como proceder para os identificar?</a:t>
            </a:r>
            <a:endParaRPr lang="pt-PT" sz="22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827584" y="2924944"/>
            <a:ext cx="56512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200" dirty="0" smtClean="0"/>
              <a:t>a) Verificar se o verbo </a:t>
            </a:r>
            <a:r>
              <a:rPr lang="pt-PT" sz="2200" dirty="0" err="1" smtClean="0"/>
              <a:t>seleciona</a:t>
            </a:r>
            <a:r>
              <a:rPr lang="pt-PT" sz="2200" dirty="0" smtClean="0"/>
              <a:t> complementos:</a:t>
            </a:r>
            <a:endParaRPr lang="pt-PT" sz="2200" dirty="0"/>
          </a:p>
        </p:txBody>
      </p:sp>
      <p:sp>
        <p:nvSpPr>
          <p:cNvPr id="6" name="Rectângulo 5"/>
          <p:cNvSpPr/>
          <p:nvPr/>
        </p:nvSpPr>
        <p:spPr>
          <a:xfrm>
            <a:off x="1979712" y="3543399"/>
            <a:ext cx="6703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deu</a:t>
            </a:r>
            <a:endParaRPr lang="pt-PT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777880" y="3543399"/>
            <a:ext cx="12114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b="1" dirty="0" smtClean="0"/>
              <a:t>O Pedro</a:t>
            </a:r>
            <a:endParaRPr lang="pt-PT" dirty="0"/>
          </a:p>
        </p:txBody>
      </p:sp>
      <p:sp>
        <p:nvSpPr>
          <p:cNvPr id="8" name="CaixaDeTexto 7"/>
          <p:cNvSpPr txBox="1"/>
          <p:nvPr/>
        </p:nvSpPr>
        <p:spPr>
          <a:xfrm>
            <a:off x="2771800" y="3543399"/>
            <a:ext cx="1152128" cy="461665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chemeClr val="bg1"/>
                </a:solidFill>
              </a:rPr>
              <a:t>o quê?</a:t>
            </a:r>
            <a:endParaRPr lang="pt-PT" sz="2400" b="1" dirty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755576" y="4232701"/>
            <a:ext cx="8064896" cy="430887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Ao responder a esta pergunta obtém-se o</a:t>
            </a:r>
            <a:endParaRPr lang="pt-PT" sz="2600" b="1" dirty="0"/>
          </a:p>
        </p:txBody>
      </p:sp>
      <p:sp>
        <p:nvSpPr>
          <p:cNvPr id="10" name="Rectângulo 9"/>
          <p:cNvSpPr/>
          <p:nvPr/>
        </p:nvSpPr>
        <p:spPr>
          <a:xfrm>
            <a:off x="2029416" y="5055567"/>
            <a:ext cx="6703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deu</a:t>
            </a:r>
            <a:endParaRPr lang="pt-PT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755576" y="5055567"/>
            <a:ext cx="12114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b="1" dirty="0" smtClean="0"/>
              <a:t>O Pedro</a:t>
            </a:r>
            <a:endParaRPr lang="pt-PT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2627784" y="5055567"/>
            <a:ext cx="1318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/>
              <a:t>u</a:t>
            </a:r>
            <a:r>
              <a:rPr lang="pt-PT" sz="2400" b="1" dirty="0" smtClean="0"/>
              <a:t>ma flor</a:t>
            </a:r>
            <a:endParaRPr lang="pt-PT" sz="2400" b="1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3851920" y="5025950"/>
            <a:ext cx="1296144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b="1" dirty="0" smtClean="0"/>
              <a:t>a quem?</a:t>
            </a:r>
            <a:endParaRPr lang="pt-PT" sz="2400" b="1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755576" y="5733256"/>
            <a:ext cx="8064896" cy="4308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Ao responder a esta pergunta obtém-se o</a:t>
            </a:r>
            <a:endParaRPr lang="pt-PT" sz="2600" b="1" dirty="0"/>
          </a:p>
        </p:txBody>
      </p:sp>
      <p:sp>
        <p:nvSpPr>
          <p:cNvPr id="15" name="Rectângulo 14"/>
          <p:cNvSpPr/>
          <p:nvPr/>
        </p:nvSpPr>
        <p:spPr>
          <a:xfrm>
            <a:off x="5580112" y="4221088"/>
            <a:ext cx="316835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PT" sz="2600" b="1" dirty="0">
                <a:solidFill>
                  <a:prstClr val="white"/>
                </a:solidFill>
              </a:rPr>
              <a:t>complemento </a:t>
            </a:r>
            <a:r>
              <a:rPr lang="pt-PT" sz="2600" b="1" dirty="0" err="1">
                <a:solidFill>
                  <a:prstClr val="white"/>
                </a:solidFill>
              </a:rPr>
              <a:t>direto</a:t>
            </a:r>
            <a:endParaRPr lang="pt-PT" sz="2600" b="1" dirty="0">
              <a:solidFill>
                <a:prstClr val="white"/>
              </a:solidFill>
            </a:endParaRPr>
          </a:p>
        </p:txBody>
      </p:sp>
      <p:sp>
        <p:nvSpPr>
          <p:cNvPr id="16" name="Rectângulo 15"/>
          <p:cNvSpPr/>
          <p:nvPr/>
        </p:nvSpPr>
        <p:spPr>
          <a:xfrm>
            <a:off x="5580112" y="5744869"/>
            <a:ext cx="338926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PT" sz="2600" b="1" dirty="0">
                <a:solidFill>
                  <a:prstClr val="white"/>
                </a:solidFill>
              </a:rPr>
              <a:t>complemento </a:t>
            </a:r>
            <a:r>
              <a:rPr lang="pt-PT" sz="2600" b="1" dirty="0" err="1">
                <a:solidFill>
                  <a:prstClr val="white"/>
                </a:solidFill>
              </a:rPr>
              <a:t>indireto</a:t>
            </a:r>
            <a:endParaRPr lang="pt-PT" sz="2600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7" grpId="0"/>
      <p:bldP spid="8" grpId="0" animBg="1"/>
      <p:bldP spid="9" grpId="0" animBg="1"/>
      <p:bldP spid="10" grpId="0"/>
      <p:bldP spid="11" grpId="0"/>
      <p:bldP spid="12" grpId="0"/>
      <p:bldP spid="13" grpId="0" animBg="1"/>
      <p:bldP spid="14" grpId="0" animBg="1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827584" y="1700808"/>
            <a:ext cx="7632848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3. Também podemos identificar estes complementos a través da substituição pronominal.</a:t>
            </a:r>
            <a:endParaRPr lang="pt-PT" sz="2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1475656" y="692696"/>
            <a:ext cx="6464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 smtClean="0"/>
              <a:t>Funções </a:t>
            </a:r>
            <a:r>
              <a:rPr lang="pt-PT" sz="2800" dirty="0" err="1" smtClean="0"/>
              <a:t>sintáticas</a:t>
            </a:r>
            <a:r>
              <a:rPr lang="pt-PT" sz="2800" dirty="0" smtClean="0"/>
              <a:t> internas ao grupo verbal</a:t>
            </a:r>
            <a:endParaRPr lang="pt-PT" sz="28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827584" y="2564904"/>
            <a:ext cx="7632848" cy="11079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b) Os complementos </a:t>
            </a:r>
            <a:r>
              <a:rPr lang="pt-PT" sz="2200" dirty="0" err="1" smtClean="0"/>
              <a:t>diretos</a:t>
            </a:r>
            <a:r>
              <a:rPr lang="pt-PT" sz="2200" dirty="0" smtClean="0"/>
              <a:t> podem ser substituídos por </a:t>
            </a:r>
            <a:r>
              <a:rPr lang="pt-PT" sz="2200" b="1" dirty="0" smtClean="0"/>
              <a:t>o</a:t>
            </a:r>
            <a:r>
              <a:rPr lang="pt-PT" sz="2200" dirty="0" smtClean="0"/>
              <a:t>, </a:t>
            </a:r>
            <a:r>
              <a:rPr lang="pt-PT" sz="2200" b="1" dirty="0" smtClean="0"/>
              <a:t>a</a:t>
            </a:r>
            <a:r>
              <a:rPr lang="pt-PT" sz="2200" dirty="0" smtClean="0"/>
              <a:t>, </a:t>
            </a:r>
            <a:r>
              <a:rPr lang="pt-PT" sz="2200" b="1" dirty="0" smtClean="0"/>
              <a:t>os</a:t>
            </a:r>
            <a:r>
              <a:rPr lang="pt-PT" sz="2200" dirty="0" smtClean="0"/>
              <a:t>, </a:t>
            </a:r>
            <a:r>
              <a:rPr lang="pt-PT" sz="2200" b="1" dirty="0" smtClean="0"/>
              <a:t>as</a:t>
            </a:r>
            <a:r>
              <a:rPr lang="pt-PT" sz="2200" dirty="0" smtClean="0"/>
              <a:t>; os complementos </a:t>
            </a:r>
            <a:r>
              <a:rPr lang="pt-PT" sz="2200" dirty="0" err="1" smtClean="0"/>
              <a:t>indiretos</a:t>
            </a:r>
            <a:r>
              <a:rPr lang="pt-PT" sz="2200" dirty="0" smtClean="0"/>
              <a:t> podem ser substituídos por lhe e lhes.</a:t>
            </a:r>
            <a:endParaRPr lang="pt-PT" sz="22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899592" y="3717032"/>
            <a:ext cx="37882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200" b="1" dirty="0" smtClean="0">
                <a:solidFill>
                  <a:srgbClr val="0070C0"/>
                </a:solidFill>
              </a:rPr>
              <a:t>O Pedro </a:t>
            </a:r>
            <a:r>
              <a:rPr lang="pt-PT" sz="2200" b="1" dirty="0" smtClean="0">
                <a:solidFill>
                  <a:schemeClr val="accent6">
                    <a:lumMod val="75000"/>
                  </a:schemeClr>
                </a:solidFill>
              </a:rPr>
              <a:t>deu </a:t>
            </a:r>
            <a:r>
              <a:rPr lang="pt-PT" sz="2200" b="1" dirty="0" smtClean="0">
                <a:solidFill>
                  <a:srgbClr val="7030A0"/>
                </a:solidFill>
              </a:rPr>
              <a:t>uma flor </a:t>
            </a:r>
            <a:r>
              <a:rPr lang="pt-PT" sz="2200" b="1" dirty="0" smtClean="0">
                <a:solidFill>
                  <a:schemeClr val="accent6">
                    <a:lumMod val="75000"/>
                  </a:schemeClr>
                </a:solidFill>
              </a:rPr>
              <a:t>à Maria</a:t>
            </a:r>
            <a:endParaRPr lang="pt-PT" sz="2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1" name="Grupo 20"/>
          <p:cNvGrpSpPr/>
          <p:nvPr/>
        </p:nvGrpSpPr>
        <p:grpSpPr>
          <a:xfrm>
            <a:off x="2699792" y="4221088"/>
            <a:ext cx="432048" cy="432048"/>
            <a:chOff x="2699792" y="4221088"/>
            <a:chExt cx="432048" cy="432048"/>
          </a:xfrm>
        </p:grpSpPr>
        <p:sp>
          <p:nvSpPr>
            <p:cNvPr id="10" name="Parênteses 9"/>
            <p:cNvSpPr/>
            <p:nvPr/>
          </p:nvSpPr>
          <p:spPr>
            <a:xfrm>
              <a:off x="2699792" y="4221088"/>
              <a:ext cx="432048" cy="432048"/>
            </a:xfrm>
            <a:prstGeom prst="bracketPair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1" name="CaixaDeTexto 10"/>
            <p:cNvSpPr txBox="1"/>
            <p:nvPr/>
          </p:nvSpPr>
          <p:spPr>
            <a:xfrm>
              <a:off x="2771800" y="4221088"/>
              <a:ext cx="32412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2200" b="1" dirty="0" smtClean="0"/>
                <a:t>a</a:t>
              </a:r>
              <a:endParaRPr lang="pt-PT" sz="2200" b="1" dirty="0"/>
            </a:p>
          </p:txBody>
        </p:sp>
      </p:grpSp>
      <p:sp>
        <p:nvSpPr>
          <p:cNvPr id="12" name="CaixaDeTexto 11"/>
          <p:cNvSpPr txBox="1"/>
          <p:nvPr/>
        </p:nvSpPr>
        <p:spPr>
          <a:xfrm>
            <a:off x="899592" y="4725144"/>
            <a:ext cx="37882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200" b="1" dirty="0" smtClean="0">
                <a:solidFill>
                  <a:srgbClr val="0070C0"/>
                </a:solidFill>
              </a:rPr>
              <a:t>O Pedro </a:t>
            </a:r>
            <a:r>
              <a:rPr lang="pt-PT" sz="2200" b="1" dirty="0" smtClean="0">
                <a:solidFill>
                  <a:schemeClr val="accent6">
                    <a:lumMod val="75000"/>
                  </a:schemeClr>
                </a:solidFill>
              </a:rPr>
              <a:t>deu </a:t>
            </a:r>
            <a:r>
              <a:rPr lang="pt-PT" sz="2200" b="1" dirty="0" smtClean="0">
                <a:solidFill>
                  <a:srgbClr val="7030A0"/>
                </a:solidFill>
              </a:rPr>
              <a:t>uma flor </a:t>
            </a:r>
            <a:r>
              <a:rPr lang="pt-PT" sz="2200" b="1" dirty="0" smtClean="0">
                <a:solidFill>
                  <a:schemeClr val="accent6">
                    <a:lumMod val="75000"/>
                  </a:schemeClr>
                </a:solidFill>
              </a:rPr>
              <a:t>à Maria</a:t>
            </a:r>
            <a:endParaRPr lang="pt-PT" sz="2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4716016" y="3717032"/>
            <a:ext cx="28151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200" b="1" dirty="0" smtClean="0">
                <a:solidFill>
                  <a:srgbClr val="0070C0"/>
                </a:solidFill>
              </a:rPr>
              <a:t>O Pedro </a:t>
            </a:r>
            <a:r>
              <a:rPr lang="pt-PT" sz="2200" b="1" dirty="0" err="1" smtClean="0">
                <a:solidFill>
                  <a:schemeClr val="accent6">
                    <a:lumMod val="75000"/>
                  </a:schemeClr>
                </a:solidFill>
              </a:rPr>
              <a:t>deu-</a:t>
            </a:r>
            <a:r>
              <a:rPr lang="pt-PT" sz="2200" b="1" dirty="0"/>
              <a:t> </a:t>
            </a:r>
            <a:r>
              <a:rPr lang="pt-PT" sz="2200" b="1" dirty="0" smtClean="0"/>
              <a:t> </a:t>
            </a:r>
            <a:r>
              <a:rPr lang="pt-PT" sz="2200" b="1" dirty="0" smtClean="0">
                <a:solidFill>
                  <a:srgbClr val="7030A0"/>
                </a:solidFill>
              </a:rPr>
              <a:t> </a:t>
            </a:r>
            <a:r>
              <a:rPr lang="pt-PT" sz="2200" b="1" dirty="0" smtClean="0">
                <a:solidFill>
                  <a:schemeClr val="accent6">
                    <a:lumMod val="75000"/>
                  </a:schemeClr>
                </a:solidFill>
              </a:rPr>
              <a:t>à Maria</a:t>
            </a:r>
            <a:endParaRPr lang="pt-PT" sz="2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4644008" y="4725144"/>
            <a:ext cx="31678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200" b="1" dirty="0" smtClean="0">
                <a:solidFill>
                  <a:srgbClr val="0070C0"/>
                </a:solidFill>
              </a:rPr>
              <a:t>O Pedro </a:t>
            </a:r>
            <a:r>
              <a:rPr lang="pt-PT" sz="2200" b="1" dirty="0" err="1" smtClean="0">
                <a:solidFill>
                  <a:schemeClr val="accent6">
                    <a:lumMod val="75000"/>
                  </a:schemeClr>
                </a:solidFill>
              </a:rPr>
              <a:t>deu-</a:t>
            </a:r>
            <a:r>
              <a:rPr lang="pt-PT" sz="2200" b="1" dirty="0"/>
              <a:t> </a:t>
            </a:r>
            <a:r>
              <a:rPr lang="pt-PT" sz="2200" b="1" dirty="0" smtClean="0"/>
              <a:t>  </a:t>
            </a:r>
            <a:r>
              <a:rPr lang="pt-PT" sz="2200" b="1" dirty="0" smtClean="0">
                <a:solidFill>
                  <a:srgbClr val="7030A0"/>
                </a:solidFill>
              </a:rPr>
              <a:t>   </a:t>
            </a:r>
            <a:r>
              <a:rPr lang="pt-PT" sz="2200" b="1" dirty="0" smtClean="0">
                <a:solidFill>
                  <a:schemeClr val="accent6">
                    <a:lumMod val="75000"/>
                  </a:schemeClr>
                </a:solidFill>
              </a:rPr>
              <a:t>uma flor</a:t>
            </a:r>
            <a:endParaRPr lang="pt-PT" sz="2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3" name="Grupo 22"/>
          <p:cNvGrpSpPr/>
          <p:nvPr/>
        </p:nvGrpSpPr>
        <p:grpSpPr>
          <a:xfrm>
            <a:off x="3779912" y="5085184"/>
            <a:ext cx="648072" cy="576064"/>
            <a:chOff x="3779912" y="5085184"/>
            <a:chExt cx="648072" cy="576064"/>
          </a:xfrm>
        </p:grpSpPr>
        <p:grpSp>
          <p:nvGrpSpPr>
            <p:cNvPr id="22" name="Grupo 21"/>
            <p:cNvGrpSpPr/>
            <p:nvPr/>
          </p:nvGrpSpPr>
          <p:grpSpPr>
            <a:xfrm>
              <a:off x="3779912" y="5229200"/>
              <a:ext cx="648072" cy="432048"/>
              <a:chOff x="3779912" y="5229200"/>
              <a:chExt cx="648072" cy="432048"/>
            </a:xfrm>
          </p:grpSpPr>
          <p:sp>
            <p:nvSpPr>
              <p:cNvPr id="13" name="Parênteses 12"/>
              <p:cNvSpPr/>
              <p:nvPr/>
            </p:nvSpPr>
            <p:spPr>
              <a:xfrm>
                <a:off x="3779912" y="5229200"/>
                <a:ext cx="648072" cy="432048"/>
              </a:xfrm>
              <a:prstGeom prst="bracketPair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14" name="CaixaDeTexto 13"/>
              <p:cNvSpPr txBox="1"/>
              <p:nvPr/>
            </p:nvSpPr>
            <p:spPr>
              <a:xfrm>
                <a:off x="3779912" y="5229200"/>
                <a:ext cx="57606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PT" sz="2200" b="1" dirty="0" smtClean="0"/>
                  <a:t>lhe</a:t>
                </a:r>
                <a:endParaRPr lang="pt-PT" sz="2200" b="1" dirty="0"/>
              </a:p>
            </p:txBody>
          </p:sp>
        </p:grpSp>
        <p:sp>
          <p:nvSpPr>
            <p:cNvPr id="17" name="Seta para baixo 16"/>
            <p:cNvSpPr/>
            <p:nvPr/>
          </p:nvSpPr>
          <p:spPr>
            <a:xfrm>
              <a:off x="3995936" y="5085184"/>
              <a:ext cx="144016" cy="14401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18" name="Seta para baixo 17"/>
          <p:cNvSpPr/>
          <p:nvPr/>
        </p:nvSpPr>
        <p:spPr>
          <a:xfrm>
            <a:off x="2843808" y="4077072"/>
            <a:ext cx="144016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9" name="Rectângulo 18"/>
          <p:cNvSpPr/>
          <p:nvPr/>
        </p:nvSpPr>
        <p:spPr>
          <a:xfrm>
            <a:off x="6228184" y="3717032"/>
            <a:ext cx="32412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200" b="1" dirty="0">
                <a:solidFill>
                  <a:prstClr val="black"/>
                </a:solidFill>
              </a:rPr>
              <a:t>a</a:t>
            </a:r>
            <a:endParaRPr lang="pt-PT" dirty="0"/>
          </a:p>
        </p:txBody>
      </p:sp>
      <p:sp>
        <p:nvSpPr>
          <p:cNvPr id="20" name="Rectângulo 19"/>
          <p:cNvSpPr/>
          <p:nvPr/>
        </p:nvSpPr>
        <p:spPr>
          <a:xfrm>
            <a:off x="6156176" y="4725144"/>
            <a:ext cx="54694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200" b="1" dirty="0">
                <a:solidFill>
                  <a:prstClr val="black"/>
                </a:solidFill>
              </a:rPr>
              <a:t>lhe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8" grpId="0"/>
      <p:bldP spid="12" grpId="0"/>
      <p:bldP spid="16" grpId="0"/>
      <p:bldP spid="18" grpId="0" animBg="1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475656" y="692696"/>
            <a:ext cx="6464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 smtClean="0"/>
              <a:t>Funções </a:t>
            </a:r>
            <a:r>
              <a:rPr lang="pt-PT" sz="2800" dirty="0" err="1" smtClean="0"/>
              <a:t>sintáticas</a:t>
            </a:r>
            <a:r>
              <a:rPr lang="pt-PT" sz="2800" dirty="0" smtClean="0"/>
              <a:t> internas ao grupo verbal</a:t>
            </a:r>
            <a:endParaRPr lang="pt-PT" sz="28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827584" y="1700808"/>
            <a:ext cx="4680520" cy="430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4. Observemos agora a frase seguinte:</a:t>
            </a:r>
            <a:endParaRPr lang="pt-PT" sz="22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827584" y="2564904"/>
            <a:ext cx="45249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200" b="1" dirty="0" smtClean="0"/>
              <a:t>O Pedro </a:t>
            </a:r>
            <a:r>
              <a:rPr lang="pt-PT" sz="2200" b="1" dirty="0" smtClean="0">
                <a:solidFill>
                  <a:srgbClr val="C00000"/>
                </a:solidFill>
              </a:rPr>
              <a:t>gosta de maçãs à sobremesa</a:t>
            </a:r>
            <a:endParaRPr lang="pt-PT" sz="2200" b="1" dirty="0">
              <a:solidFill>
                <a:srgbClr val="C0000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899592" y="3356992"/>
            <a:ext cx="6984776" cy="430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Identifiquemos os grupos que compõem o GV:</a:t>
            </a:r>
            <a:endParaRPr lang="pt-PT" sz="2200" dirty="0"/>
          </a:p>
        </p:txBody>
      </p:sp>
      <p:sp>
        <p:nvSpPr>
          <p:cNvPr id="9" name="Rectângulo 8"/>
          <p:cNvSpPr/>
          <p:nvPr/>
        </p:nvSpPr>
        <p:spPr>
          <a:xfrm>
            <a:off x="2202880" y="4005064"/>
            <a:ext cx="359325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200" b="1" dirty="0">
                <a:solidFill>
                  <a:srgbClr val="C00000"/>
                </a:solidFill>
              </a:rPr>
              <a:t>gosta </a:t>
            </a:r>
            <a:r>
              <a:rPr lang="pt-PT" sz="2200" b="1" dirty="0">
                <a:solidFill>
                  <a:schemeClr val="accent5">
                    <a:lumMod val="50000"/>
                  </a:schemeClr>
                </a:solidFill>
              </a:rPr>
              <a:t>de maçãs </a:t>
            </a:r>
            <a:r>
              <a:rPr lang="pt-PT" sz="2200" b="1" dirty="0">
                <a:solidFill>
                  <a:schemeClr val="accent6">
                    <a:lumMod val="50000"/>
                  </a:schemeClr>
                </a:solidFill>
              </a:rPr>
              <a:t>à sobremesa</a:t>
            </a:r>
            <a:endParaRPr lang="pt-PT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1146797" y="4006225"/>
            <a:ext cx="119295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200" b="1" dirty="0">
                <a:solidFill>
                  <a:prstClr val="black"/>
                </a:solidFill>
              </a:rPr>
              <a:t>O Pedro </a:t>
            </a:r>
            <a:endParaRPr lang="pt-PT" dirty="0"/>
          </a:p>
        </p:txBody>
      </p:sp>
      <p:sp>
        <p:nvSpPr>
          <p:cNvPr id="11" name="Parênteses 10"/>
          <p:cNvSpPr/>
          <p:nvPr/>
        </p:nvSpPr>
        <p:spPr>
          <a:xfrm>
            <a:off x="1187624" y="4077072"/>
            <a:ext cx="1008112" cy="36004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CaixaDeTexto 11"/>
          <p:cNvSpPr txBox="1"/>
          <p:nvPr/>
        </p:nvSpPr>
        <p:spPr>
          <a:xfrm>
            <a:off x="3131840" y="4581128"/>
            <a:ext cx="864096" cy="36933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b="1" dirty="0" err="1" smtClean="0"/>
              <a:t>GPrep</a:t>
            </a:r>
            <a:endParaRPr lang="pt-PT" b="1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4427984" y="4581128"/>
            <a:ext cx="864096" cy="36933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b="1" dirty="0" err="1" smtClean="0"/>
              <a:t>GPrep</a:t>
            </a:r>
            <a:endParaRPr lang="pt-PT" b="1" dirty="0"/>
          </a:p>
        </p:txBody>
      </p:sp>
      <p:sp>
        <p:nvSpPr>
          <p:cNvPr id="14" name="Seta para baixo 13"/>
          <p:cNvSpPr/>
          <p:nvPr/>
        </p:nvSpPr>
        <p:spPr>
          <a:xfrm>
            <a:off x="4788024" y="4365104"/>
            <a:ext cx="144016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" name="Seta para baixo 14"/>
          <p:cNvSpPr/>
          <p:nvPr/>
        </p:nvSpPr>
        <p:spPr>
          <a:xfrm>
            <a:off x="2555776" y="4365104"/>
            <a:ext cx="144016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Seta para baixo 15"/>
          <p:cNvSpPr/>
          <p:nvPr/>
        </p:nvSpPr>
        <p:spPr>
          <a:xfrm>
            <a:off x="3491880" y="4365104"/>
            <a:ext cx="144016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" name="CaixaDeTexto 16"/>
          <p:cNvSpPr txBox="1"/>
          <p:nvPr/>
        </p:nvSpPr>
        <p:spPr>
          <a:xfrm>
            <a:off x="2123728" y="458112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Núcleo</a:t>
            </a:r>
            <a:endParaRPr lang="pt-PT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971601" y="5517232"/>
            <a:ext cx="6984776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Eliminemos os </a:t>
            </a:r>
            <a:r>
              <a:rPr lang="pt-PT" sz="2200" dirty="0" err="1" smtClean="0"/>
              <a:t>Gprep</a:t>
            </a:r>
            <a:r>
              <a:rPr lang="pt-PT" sz="2200" dirty="0" smtClean="0"/>
              <a:t> para verificarmos se a frase permanece com sentido.</a:t>
            </a:r>
            <a:endParaRPr lang="pt-PT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8" grpId="0" animBg="1"/>
      <p:bldP spid="9" grpId="0"/>
      <p:bldP spid="10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475656" y="692696"/>
            <a:ext cx="6464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 smtClean="0"/>
              <a:t>Funções </a:t>
            </a:r>
            <a:r>
              <a:rPr lang="pt-PT" sz="2800" dirty="0" err="1" smtClean="0"/>
              <a:t>sintáticas</a:t>
            </a:r>
            <a:r>
              <a:rPr lang="pt-PT" sz="2800" dirty="0" smtClean="0"/>
              <a:t> internas ao grupo verbal</a:t>
            </a:r>
            <a:endParaRPr lang="pt-PT" sz="28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1475656" y="1916832"/>
            <a:ext cx="4824536" cy="4308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Retiremos o primeiro </a:t>
            </a:r>
            <a:r>
              <a:rPr lang="pt-PT" sz="2200" dirty="0" err="1" smtClean="0"/>
              <a:t>Gprep</a:t>
            </a:r>
            <a:r>
              <a:rPr lang="pt-PT" sz="2200" dirty="0" smtClean="0"/>
              <a:t> </a:t>
            </a:r>
            <a:r>
              <a:rPr lang="pt-PT" sz="2200" b="1" dirty="0" smtClean="0">
                <a:solidFill>
                  <a:schemeClr val="accent1">
                    <a:lumMod val="75000"/>
                  </a:schemeClr>
                </a:solidFill>
              </a:rPr>
              <a:t>de maçãs</a:t>
            </a:r>
            <a:endParaRPr lang="pt-PT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2483768" y="2636912"/>
            <a:ext cx="8640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200" b="1" dirty="0" smtClean="0">
                <a:solidFill>
                  <a:srgbClr val="0070C0"/>
                </a:solidFill>
              </a:rPr>
              <a:t>gosta</a:t>
            </a:r>
            <a:endParaRPr lang="pt-PT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1427685" y="2638073"/>
            <a:ext cx="119295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200" b="1" dirty="0">
                <a:solidFill>
                  <a:prstClr val="black"/>
                </a:solidFill>
              </a:rPr>
              <a:t>O Pedro </a:t>
            </a:r>
            <a:endParaRPr lang="pt-PT" dirty="0"/>
          </a:p>
        </p:txBody>
      </p:sp>
      <p:sp>
        <p:nvSpPr>
          <p:cNvPr id="6" name="Parênteses 5"/>
          <p:cNvSpPr/>
          <p:nvPr/>
        </p:nvSpPr>
        <p:spPr>
          <a:xfrm>
            <a:off x="1468512" y="2708920"/>
            <a:ext cx="1008112" cy="360040"/>
          </a:xfrm>
          <a:prstGeom prst="bracketPair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CaixaDeTexto 6"/>
          <p:cNvSpPr txBox="1"/>
          <p:nvPr/>
        </p:nvSpPr>
        <p:spPr>
          <a:xfrm>
            <a:off x="5580112" y="2708920"/>
            <a:ext cx="2288191" cy="430887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PT" sz="2200" dirty="0" smtClean="0"/>
              <a:t>O que se observa?</a:t>
            </a:r>
            <a:endParaRPr lang="pt-PT" sz="22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1403648" y="3429000"/>
            <a:ext cx="6480720" cy="80021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PT" sz="2200" dirty="0" smtClean="0"/>
              <a:t>A frase fica sem sentido: o verbo gostar </a:t>
            </a:r>
            <a:r>
              <a:rPr lang="pt-PT" sz="2200" dirty="0" err="1" smtClean="0"/>
              <a:t>seleciona</a:t>
            </a:r>
            <a:r>
              <a:rPr lang="pt-PT" sz="2200" dirty="0" smtClean="0"/>
              <a:t> </a:t>
            </a:r>
            <a:r>
              <a:rPr lang="pt-PT" sz="2400" b="1" dirty="0" smtClean="0"/>
              <a:t>obrigatoriamente</a:t>
            </a:r>
            <a:r>
              <a:rPr lang="pt-PT" sz="2200" dirty="0" smtClean="0"/>
              <a:t> preposição.</a:t>
            </a:r>
            <a:endParaRPr lang="pt-PT" sz="22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1403648" y="4417948"/>
            <a:ext cx="6480720" cy="52322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Estamos, portanto, perante um </a:t>
            </a:r>
            <a:r>
              <a:rPr lang="pt-PT" sz="2800" b="1" dirty="0" smtClean="0"/>
              <a:t>complemento</a:t>
            </a:r>
            <a:endParaRPr lang="pt-PT" sz="2800" b="1" dirty="0"/>
          </a:p>
        </p:txBody>
      </p:sp>
      <p:sp>
        <p:nvSpPr>
          <p:cNvPr id="10" name="CaixaDeTexto 9"/>
          <p:cNvSpPr txBox="1"/>
          <p:nvPr/>
        </p:nvSpPr>
        <p:spPr>
          <a:xfrm>
            <a:off x="827584" y="5395863"/>
            <a:ext cx="7704856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Procedamos, agora, à substituição deste </a:t>
            </a:r>
            <a:r>
              <a:rPr lang="pt-PT" sz="2200" dirty="0" err="1" smtClean="0"/>
              <a:t>Gprep</a:t>
            </a:r>
            <a:r>
              <a:rPr lang="pt-PT" sz="2200" dirty="0" smtClean="0"/>
              <a:t> pelos pronomes </a:t>
            </a:r>
            <a:r>
              <a:rPr lang="pt-PT" sz="2200" b="1" dirty="0" smtClean="0"/>
              <a:t>o</a:t>
            </a:r>
            <a:r>
              <a:rPr lang="pt-PT" sz="2200" dirty="0" smtClean="0"/>
              <a:t>, </a:t>
            </a:r>
            <a:r>
              <a:rPr lang="pt-PT" sz="2200" b="1" dirty="0" smtClean="0"/>
              <a:t>a</a:t>
            </a:r>
            <a:r>
              <a:rPr lang="pt-PT" sz="2200" dirty="0" smtClean="0"/>
              <a:t>, </a:t>
            </a:r>
            <a:r>
              <a:rPr lang="pt-PT" sz="2200" b="1" dirty="0" smtClean="0"/>
              <a:t>os</a:t>
            </a:r>
            <a:r>
              <a:rPr lang="pt-PT" sz="2200" dirty="0" smtClean="0"/>
              <a:t>, </a:t>
            </a:r>
            <a:r>
              <a:rPr lang="pt-PT" sz="2200" b="1" dirty="0" smtClean="0"/>
              <a:t>as</a:t>
            </a:r>
            <a:r>
              <a:rPr lang="pt-PT" sz="2200" dirty="0" smtClean="0"/>
              <a:t> e </a:t>
            </a:r>
            <a:r>
              <a:rPr lang="pt-PT" sz="2200" b="1" dirty="0" smtClean="0"/>
              <a:t>lhe</a:t>
            </a:r>
            <a:r>
              <a:rPr lang="pt-PT" sz="2200" dirty="0" smtClean="0"/>
              <a:t> e </a:t>
            </a:r>
            <a:r>
              <a:rPr lang="pt-PT" sz="2200" b="1" dirty="0" smtClean="0"/>
              <a:t>lhes</a:t>
            </a:r>
            <a:r>
              <a:rPr lang="pt-PT" sz="2200" dirty="0" smtClean="0"/>
              <a:t>, para o identificarmos</a:t>
            </a:r>
            <a:endParaRPr lang="pt-PT" sz="2800" b="1" dirty="0"/>
          </a:p>
        </p:txBody>
      </p:sp>
      <p:sp>
        <p:nvSpPr>
          <p:cNvPr id="12" name="Rectângulo 11"/>
          <p:cNvSpPr/>
          <p:nvPr/>
        </p:nvSpPr>
        <p:spPr>
          <a:xfrm>
            <a:off x="3203848" y="2636912"/>
            <a:ext cx="134357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200" b="1" dirty="0">
                <a:solidFill>
                  <a:srgbClr val="C00000"/>
                </a:solidFill>
              </a:rPr>
              <a:t>de maçãs </a:t>
            </a:r>
            <a:endParaRPr lang="pt-PT" dirty="0"/>
          </a:p>
        </p:txBody>
      </p:sp>
      <p:sp>
        <p:nvSpPr>
          <p:cNvPr id="13" name="Rectângulo 12"/>
          <p:cNvSpPr/>
          <p:nvPr/>
        </p:nvSpPr>
        <p:spPr>
          <a:xfrm>
            <a:off x="4355976" y="2636912"/>
            <a:ext cx="16675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200" b="1" dirty="0" smtClean="0">
                <a:solidFill>
                  <a:srgbClr val="4BACC6">
                    <a:lumMod val="50000"/>
                  </a:srgbClr>
                </a:solidFill>
              </a:rPr>
              <a:t>à sobremesa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934 -7.40741E-7 L -0.12066 -7.40741E-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2" grpId="0"/>
      <p:bldP spid="12" grpId="1"/>
      <p:bldP spid="13" grpId="0"/>
      <p:bldP spid="1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475656" y="692696"/>
            <a:ext cx="6464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 smtClean="0"/>
              <a:t>Funções </a:t>
            </a:r>
            <a:r>
              <a:rPr lang="pt-PT" sz="2800" dirty="0" err="1" smtClean="0"/>
              <a:t>sintáticas</a:t>
            </a:r>
            <a:r>
              <a:rPr lang="pt-PT" sz="2800" dirty="0" smtClean="0"/>
              <a:t> internas ao grupo verbal</a:t>
            </a:r>
            <a:endParaRPr lang="pt-PT" sz="28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899592" y="1772816"/>
            <a:ext cx="25922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dirty="0" smtClean="0"/>
              <a:t>Obtemos as frases:</a:t>
            </a:r>
            <a:endParaRPr lang="pt-PT" sz="2800" b="1" dirty="0"/>
          </a:p>
        </p:txBody>
      </p:sp>
      <p:sp>
        <p:nvSpPr>
          <p:cNvPr id="5" name="CaixaDeTexto 4"/>
          <p:cNvSpPr txBox="1"/>
          <p:nvPr/>
        </p:nvSpPr>
        <p:spPr>
          <a:xfrm>
            <a:off x="899592" y="2348880"/>
            <a:ext cx="2376264" cy="4308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O Pedro </a:t>
            </a:r>
            <a:r>
              <a:rPr lang="pt-PT" sz="2200" dirty="0" err="1" smtClean="0"/>
              <a:t>gosta-</a:t>
            </a:r>
            <a:endParaRPr lang="pt-PT" sz="2800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3419872" y="2348880"/>
            <a:ext cx="4320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dirty="0" smtClean="0"/>
              <a:t>e</a:t>
            </a:r>
            <a:endParaRPr lang="pt-PT" sz="2800" b="1" dirty="0"/>
          </a:p>
        </p:txBody>
      </p:sp>
      <p:sp>
        <p:nvSpPr>
          <p:cNvPr id="7" name="CaixaDeTexto 6"/>
          <p:cNvSpPr txBox="1"/>
          <p:nvPr/>
        </p:nvSpPr>
        <p:spPr>
          <a:xfrm>
            <a:off x="3851920" y="2348880"/>
            <a:ext cx="2592288" cy="430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O Pedro </a:t>
            </a:r>
            <a:r>
              <a:rPr lang="pt-PT" sz="2200" dirty="0" err="1" smtClean="0"/>
              <a:t>gosta-</a:t>
            </a:r>
            <a:endParaRPr lang="pt-PT" sz="2800" b="1" dirty="0"/>
          </a:p>
        </p:txBody>
      </p:sp>
      <p:sp>
        <p:nvSpPr>
          <p:cNvPr id="8" name="Rectângulo 7"/>
          <p:cNvSpPr/>
          <p:nvPr/>
        </p:nvSpPr>
        <p:spPr>
          <a:xfrm>
            <a:off x="2555776" y="2276872"/>
            <a:ext cx="5052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800" b="1" dirty="0">
                <a:solidFill>
                  <a:prstClr val="black"/>
                </a:solidFill>
              </a:rPr>
              <a:t>as</a:t>
            </a:r>
            <a:endParaRPr lang="pt-PT" sz="2800" b="1" dirty="0"/>
          </a:p>
        </p:txBody>
      </p:sp>
      <p:sp>
        <p:nvSpPr>
          <p:cNvPr id="9" name="Rectângulo 8"/>
          <p:cNvSpPr/>
          <p:nvPr/>
        </p:nvSpPr>
        <p:spPr>
          <a:xfrm>
            <a:off x="5508104" y="2276872"/>
            <a:ext cx="7889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800" b="1" dirty="0">
                <a:solidFill>
                  <a:prstClr val="black"/>
                </a:solidFill>
              </a:rPr>
              <a:t>lhes</a:t>
            </a:r>
            <a:endParaRPr lang="pt-PT" sz="2800" b="1" dirty="0"/>
          </a:p>
        </p:txBody>
      </p:sp>
      <p:sp>
        <p:nvSpPr>
          <p:cNvPr id="10" name="CaixaDeTexto 9"/>
          <p:cNvSpPr txBox="1"/>
          <p:nvPr/>
        </p:nvSpPr>
        <p:spPr>
          <a:xfrm>
            <a:off x="899592" y="3573016"/>
            <a:ext cx="34074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200" dirty="0" smtClean="0"/>
              <a:t>Como as frases obtidas são </a:t>
            </a:r>
            <a:endParaRPr lang="pt-PT" sz="2200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899592" y="4149080"/>
            <a:ext cx="7632848" cy="80021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dirty="0" smtClean="0"/>
              <a:t>a) </a:t>
            </a:r>
            <a:r>
              <a:rPr lang="pt-PT" sz="2200" dirty="0" smtClean="0"/>
              <a:t>O </a:t>
            </a:r>
            <a:r>
              <a:rPr lang="pt-PT" sz="2200" dirty="0" err="1" smtClean="0"/>
              <a:t>GPrep</a:t>
            </a:r>
            <a:r>
              <a:rPr lang="pt-PT" sz="2200" dirty="0" smtClean="0"/>
              <a:t> </a:t>
            </a:r>
            <a:r>
              <a:rPr lang="pt-PT" sz="2400" b="1" dirty="0" smtClean="0"/>
              <a:t>de maçãs </a:t>
            </a:r>
            <a:r>
              <a:rPr lang="pt-PT" sz="2200" dirty="0" smtClean="0"/>
              <a:t>não pode desempenhar as funções </a:t>
            </a:r>
            <a:r>
              <a:rPr lang="pt-PT" sz="2200" dirty="0" err="1" smtClean="0"/>
              <a:t>sintáticas</a:t>
            </a:r>
            <a:r>
              <a:rPr lang="pt-PT" sz="2200" dirty="0" smtClean="0"/>
              <a:t> de complemento </a:t>
            </a:r>
            <a:r>
              <a:rPr lang="pt-PT" sz="2200" dirty="0" err="1" smtClean="0"/>
              <a:t>direto</a:t>
            </a:r>
            <a:r>
              <a:rPr lang="pt-PT" sz="2200" dirty="0" smtClean="0"/>
              <a:t> nem de complemento </a:t>
            </a:r>
            <a:r>
              <a:rPr lang="pt-PT" sz="2200" dirty="0" err="1" smtClean="0"/>
              <a:t>indireto</a:t>
            </a:r>
            <a:r>
              <a:rPr lang="pt-PT" sz="2200" dirty="0" smtClean="0"/>
              <a:t>.</a:t>
            </a:r>
            <a:endParaRPr lang="pt-PT" sz="2200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899592" y="5199583"/>
            <a:ext cx="3600400" cy="43088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dirty="0" smtClean="0"/>
              <a:t>b) </a:t>
            </a:r>
            <a:r>
              <a:rPr lang="pt-PT" sz="2200" dirty="0" smtClean="0"/>
              <a:t>Estamos na presença de um</a:t>
            </a:r>
            <a:endParaRPr lang="pt-PT" sz="2400" b="1" dirty="0"/>
          </a:p>
        </p:txBody>
      </p:sp>
      <p:sp>
        <p:nvSpPr>
          <p:cNvPr id="13" name="Rectângulo 12"/>
          <p:cNvSpPr/>
          <p:nvPr/>
        </p:nvSpPr>
        <p:spPr>
          <a:xfrm>
            <a:off x="3995936" y="3543399"/>
            <a:ext cx="14650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b="1" dirty="0" err="1">
                <a:solidFill>
                  <a:prstClr val="black"/>
                </a:solidFill>
              </a:rPr>
              <a:t>incorretas</a:t>
            </a:r>
            <a:endParaRPr lang="pt-PT" dirty="0"/>
          </a:p>
        </p:txBody>
      </p:sp>
      <p:sp>
        <p:nvSpPr>
          <p:cNvPr id="14" name="Rectângulo 13"/>
          <p:cNvSpPr/>
          <p:nvPr/>
        </p:nvSpPr>
        <p:spPr>
          <a:xfrm>
            <a:off x="5364088" y="3573016"/>
            <a:ext cx="29340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PT" sz="2200" dirty="0">
                <a:solidFill>
                  <a:prstClr val="black"/>
                </a:solidFill>
              </a:rPr>
              <a:t>podemos concluir que:</a:t>
            </a:r>
          </a:p>
        </p:txBody>
      </p:sp>
      <p:sp>
        <p:nvSpPr>
          <p:cNvPr id="15" name="Rectângulo 14"/>
          <p:cNvSpPr/>
          <p:nvPr/>
        </p:nvSpPr>
        <p:spPr>
          <a:xfrm>
            <a:off x="4499992" y="5157192"/>
            <a:ext cx="42344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PT" sz="3200" b="1" dirty="0">
                <a:solidFill>
                  <a:schemeClr val="accent4">
                    <a:lumMod val="75000"/>
                  </a:schemeClr>
                </a:solidFill>
              </a:rPr>
              <a:t>complemento oblíquo.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  <p:bldP spid="8" grpId="0"/>
      <p:bldP spid="9" grpId="0"/>
      <p:bldP spid="10" grpId="0"/>
      <p:bldP spid="11" grpId="0" animBg="1"/>
      <p:bldP spid="12" grpId="0" animBg="1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1188</TotalTime>
  <Words>730</Words>
  <Application>Microsoft Office PowerPoint</Application>
  <PresentationFormat>Apresentação no Ecrã (4:3)</PresentationFormat>
  <Paragraphs>145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14" baseType="lpstr">
      <vt:lpstr>Tema do Office</vt:lpstr>
      <vt:lpstr>Funções sintáticas internas ao Grupo Verbal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Diapositivo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Funções sintáticas internas ao Grupo Verbal</dc:title>
  <dc:creator>tmn</dc:creator>
  <cp:lastModifiedBy>-</cp:lastModifiedBy>
  <cp:revision>20</cp:revision>
  <dcterms:created xsi:type="dcterms:W3CDTF">2011-06-05T19:12:48Z</dcterms:created>
  <dcterms:modified xsi:type="dcterms:W3CDTF">2012-01-26T10:27:06Z</dcterms:modified>
</cp:coreProperties>
</file>