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66"/>
    <a:srgbClr val="FF6600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C9D07-D795-4BF1-9D21-A3904BF07408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91004-C03E-4DEA-A2A2-6F477D22D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51F1-9BDD-4592-AA72-77B8A53D5335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1B99D-C91D-493B-A43B-0721991663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DAD5-C1FF-47D9-82FE-41B42F4F31E7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A311C-57C6-4761-9012-394396058D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917A3-8584-45B8-8475-D14F3D3258A1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0BED-0D98-4419-81A5-A1CA40F7F3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94C5-EF62-4237-95AB-06C7D40B6EEF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773B4-7FC3-4E52-9432-7AF1B06153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28AC8-04B2-4138-961E-F145516B5DF6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0F60-D77D-40B5-A2E5-85879D17D5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5ADA2-5715-4F1A-843E-07EB9378909F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774B0-58CB-4B82-9681-5B308E714C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CADB3-5D34-44F1-912B-EA3FB2E708EE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D77C6-3C92-49DA-96A1-89D373AC6A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1B325-3D0F-4E14-99FE-C03E06C05D2A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A9B66-4C40-400E-89CB-5E67ED57B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2CFF7-5948-4775-A09A-D98A08975226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221F-AC0E-418F-AB29-7B9FBF188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C4492-12A2-4B97-A82D-BBFA5ED9FD4F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0D0C-E689-4922-BF7B-6C4F4F15F3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</a:p>
        </p:txBody>
      </p:sp>
      <p:sp>
        <p:nvSpPr>
          <p:cNvPr id="1027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160928-D480-453A-A089-366A13D55C10}" type="datetimeFigureOut">
              <a:rPr lang="pt-PT"/>
              <a:pPr>
                <a:defRPr/>
              </a:pPr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4CEF49-694F-4601-9E03-A678015A4E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/>
              <a:t>Articulação entre frases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Coordenação e subordinação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824006" y="3244334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81050" y="1630363"/>
            <a:ext cx="7699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/>
              <a:t>Segundo o tipo de função sintáctica que desempenham, as subordinadas podem ser classificadas como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157667" y="628269"/>
            <a:ext cx="483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subordinadas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756031" y="2544763"/>
            <a:ext cx="6586601" cy="779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/>
              <a:t>Subordinadas substantivas</a:t>
            </a:r>
            <a:r>
              <a:rPr lang="pt-PT" dirty="0"/>
              <a:t> (completivas).</a:t>
            </a:r>
          </a:p>
          <a:p>
            <a:pPr>
              <a:spcBef>
                <a:spcPct val="50000"/>
              </a:spcBef>
            </a:pPr>
            <a:r>
              <a:rPr lang="pt-PT" dirty="0"/>
              <a:t>Ex: O Pedro disse [que ia para casa]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45363" y="4692650"/>
            <a:ext cx="6638925" cy="779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>
                <a:solidFill>
                  <a:schemeClr val="hlink"/>
                </a:solidFill>
              </a:rPr>
              <a:t>Subordinadas </a:t>
            </a:r>
            <a:r>
              <a:rPr lang="pt-PT" b="1" dirty="0" err="1">
                <a:solidFill>
                  <a:schemeClr val="hlink"/>
                </a:solidFill>
              </a:rPr>
              <a:t>adjetivas</a:t>
            </a:r>
            <a:r>
              <a:rPr lang="pt-PT" dirty="0"/>
              <a:t> (relativas)</a:t>
            </a:r>
          </a:p>
          <a:p>
            <a:pPr>
              <a:spcBef>
                <a:spcPct val="50000"/>
              </a:spcBef>
            </a:pPr>
            <a:r>
              <a:rPr lang="pt-PT" dirty="0"/>
              <a:t>Ex: os alunos </a:t>
            </a:r>
            <a:r>
              <a:rPr lang="pt-PT" b="1" dirty="0"/>
              <a:t>que estudam</a:t>
            </a:r>
            <a:r>
              <a:rPr lang="pt-PT" dirty="0"/>
              <a:t> tiram boas notas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55650" y="5775325"/>
            <a:ext cx="6638925" cy="779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>
                <a:solidFill>
                  <a:srgbClr val="FF0066"/>
                </a:solidFill>
              </a:rPr>
              <a:t>Subordinadas adverbiais</a:t>
            </a:r>
            <a:r>
              <a:rPr lang="pt-PT" dirty="0"/>
              <a:t>:</a:t>
            </a:r>
          </a:p>
          <a:p>
            <a:pPr>
              <a:spcBef>
                <a:spcPct val="50000"/>
              </a:spcBef>
            </a:pPr>
            <a:r>
              <a:rPr lang="pt-PT" dirty="0"/>
              <a:t>Ex: Trago guarda-chuva </a:t>
            </a:r>
            <a:r>
              <a:rPr lang="pt-PT" b="1" dirty="0"/>
              <a:t>porque chove muito</a:t>
            </a:r>
            <a:r>
              <a:rPr lang="pt-PT" dirty="0"/>
              <a:t>.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732663" y="3644900"/>
            <a:ext cx="6637401" cy="779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/>
              <a:t>Subordinadas substantivas</a:t>
            </a:r>
            <a:r>
              <a:rPr lang="pt-PT" dirty="0"/>
              <a:t> (relativas).</a:t>
            </a:r>
          </a:p>
          <a:p>
            <a:pPr>
              <a:spcBef>
                <a:spcPct val="50000"/>
              </a:spcBef>
            </a:pPr>
            <a:r>
              <a:rPr lang="pt-PT" dirty="0"/>
              <a:t>Ex: O Pedro pede ajuda a [quem sabe inglês]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57667" y="628269"/>
            <a:ext cx="483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subordinadas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576073" y="1700784"/>
          <a:ext cx="7808976" cy="3319272"/>
        </p:xfrm>
        <a:graphic>
          <a:graphicData uri="http://schemas.openxmlformats.org/drawingml/2006/table">
            <a:tbl>
              <a:tblPr/>
              <a:tblGrid>
                <a:gridCol w="970557"/>
                <a:gridCol w="801377"/>
                <a:gridCol w="2250264"/>
                <a:gridCol w="1560729"/>
                <a:gridCol w="2226049"/>
              </a:tblGrid>
              <a:tr h="743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PT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PT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 smtClean="0">
                          <a:latin typeface="Calibri"/>
                          <a:ea typeface="Times New Roman"/>
                        </a:rPr>
                        <a:t>Introduzida 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por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Grupos/f </a:t>
                      </a:r>
                      <a:r>
                        <a:rPr lang="pt-PT" sz="2000" dirty="0" err="1">
                          <a:latin typeface="Calibri"/>
                          <a:ea typeface="Times New Roman"/>
                        </a:rPr>
                        <a:t>sintáticas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Exemplo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Orações subordinadas substantivas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completivas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>
                          <a:latin typeface="Calibri"/>
                          <a:ea typeface="Times New Roman"/>
                        </a:rPr>
                        <a:t>Introduzida pela conjunção “que”</a:t>
                      </a:r>
                      <a:endParaRPr lang="pt-PT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Equivale a um GN com função de sujeito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É possível </a:t>
                      </a:r>
                      <a:r>
                        <a:rPr lang="pt-PT" sz="2000" b="1" dirty="0">
                          <a:latin typeface="Calibri"/>
                          <a:ea typeface="Times New Roman"/>
                        </a:rPr>
                        <a:t>que amanhã não </a:t>
                      </a:r>
                      <a:r>
                        <a:rPr lang="pt-PT" sz="2000" b="1" dirty="0" err="1">
                          <a:latin typeface="Calibri"/>
                          <a:ea typeface="Times New Roman"/>
                        </a:rPr>
                        <a:t>chova</a:t>
                      </a:r>
                      <a:r>
                        <a:rPr lang="pt-PT" sz="2000" dirty="0" err="1">
                          <a:latin typeface="Calibri"/>
                          <a:ea typeface="Times New Roman"/>
                        </a:rPr>
                        <a:t>.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(</a:t>
                      </a:r>
                      <a:r>
                        <a:rPr lang="pt-PT" sz="2000" dirty="0" err="1">
                          <a:latin typeface="Calibri"/>
                          <a:ea typeface="Times New Roman"/>
                        </a:rPr>
                        <a:t>=isso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/uma coisa é possível)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57667" y="628269"/>
            <a:ext cx="483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subordinadas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813816" y="1481328"/>
          <a:ext cx="7699248" cy="4734603"/>
        </p:xfrm>
        <a:graphic>
          <a:graphicData uri="http://schemas.openxmlformats.org/drawingml/2006/table">
            <a:tbl>
              <a:tblPr/>
              <a:tblGrid>
                <a:gridCol w="723861"/>
                <a:gridCol w="648655"/>
                <a:gridCol w="2199785"/>
                <a:gridCol w="1475924"/>
                <a:gridCol w="2651023"/>
              </a:tblGrid>
              <a:tr h="437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PT" sz="2000" dirty="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PT" sz="200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 smtClean="0">
                          <a:latin typeface="Calibri"/>
                          <a:ea typeface="Times New Roman"/>
                        </a:rPr>
                        <a:t>Introduzidas 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por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>
                          <a:latin typeface="Calibri"/>
                          <a:ea typeface="Times New Roman"/>
                        </a:rPr>
                        <a:t>Grupos/f sintáticas</a:t>
                      </a:r>
                      <a:endParaRPr lang="pt-PT" sz="200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>
                          <a:latin typeface="Calibri"/>
                          <a:ea typeface="Times New Roman"/>
                        </a:rPr>
                        <a:t>Exemplos</a:t>
                      </a:r>
                      <a:endParaRPr lang="pt-PT" sz="200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001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200" dirty="0">
                          <a:latin typeface="Calibri"/>
                          <a:ea typeface="Times New Roman"/>
                        </a:rPr>
                        <a:t>Orações subordinadas substantivas</a:t>
                      </a:r>
                      <a:endParaRPr lang="pt-PT" sz="22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200" dirty="0">
                          <a:latin typeface="Calibri"/>
                          <a:ea typeface="Times New Roman"/>
                        </a:rPr>
                        <a:t>relativas</a:t>
                      </a:r>
                      <a:endParaRPr lang="pt-PT" sz="22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Introduzidas pelos pronomes relativos </a:t>
                      </a:r>
                      <a:r>
                        <a:rPr lang="pt-PT" sz="2000" i="1" dirty="0">
                          <a:latin typeface="Calibri"/>
                          <a:ea typeface="Times New Roman"/>
                        </a:rPr>
                        <a:t>quem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, </a:t>
                      </a:r>
                      <a:r>
                        <a:rPr lang="pt-PT" sz="2000" i="1" dirty="0">
                          <a:latin typeface="Calibri"/>
                          <a:ea typeface="Times New Roman"/>
                        </a:rPr>
                        <a:t>o que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 e </a:t>
                      </a:r>
                      <a:r>
                        <a:rPr lang="pt-PT" sz="2000" dirty="0" smtClean="0">
                          <a:latin typeface="Calibri"/>
                          <a:ea typeface="Times New Roman"/>
                        </a:rPr>
                        <a:t>o </a:t>
                      </a:r>
                      <a:r>
                        <a:rPr lang="pt-PT" sz="2000" dirty="0">
                          <a:latin typeface="Calibri"/>
                          <a:ea typeface="Times New Roman"/>
                        </a:rPr>
                        <a:t>advérbios </a:t>
                      </a:r>
                      <a:r>
                        <a:rPr lang="pt-PT" sz="2000" dirty="0" smtClean="0">
                          <a:latin typeface="Calibri"/>
                          <a:ea typeface="Times New Roman"/>
                        </a:rPr>
                        <a:t>relativo </a:t>
                      </a:r>
                      <a:r>
                        <a:rPr lang="pt-PT" sz="2000" i="1" dirty="0" smtClean="0">
                          <a:latin typeface="Calibri"/>
                          <a:ea typeface="Times New Roman"/>
                        </a:rPr>
                        <a:t>onde</a:t>
                      </a:r>
                      <a:r>
                        <a:rPr lang="pt-PT" sz="2000" dirty="0" smtClean="0">
                          <a:latin typeface="Calibri"/>
                          <a:ea typeface="Times New Roman"/>
                        </a:rPr>
                        <a:t>.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Quem - sujeito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[Quem] chegou tarde perdeu o lugar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001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Quem – C. </a:t>
                      </a:r>
                      <a:r>
                        <a:rPr lang="pt-PT" sz="2000" dirty="0" err="1">
                          <a:latin typeface="Calibri"/>
                          <a:ea typeface="Times New Roman"/>
                        </a:rPr>
                        <a:t>direto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Ele procura [quem o ajude] = alguém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001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>
                          <a:latin typeface="Calibri"/>
                          <a:ea typeface="Times New Roman"/>
                        </a:rPr>
                        <a:t>(a) quem – C. indireto</a:t>
                      </a:r>
                      <a:endParaRPr lang="pt-PT" sz="200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Ele pede dinheiro a [quem] o tiver (não finita)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9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>
                          <a:latin typeface="Calibri"/>
                          <a:ea typeface="Times New Roman"/>
                        </a:rPr>
                        <a:t>(de) quem – C. oblíquo</a:t>
                      </a:r>
                      <a:endParaRPr lang="pt-PT" sz="200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Ela precisa de [quem] a ajude.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001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Onde - MGV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dirty="0">
                          <a:latin typeface="Calibri"/>
                          <a:ea typeface="Times New Roman"/>
                        </a:rPr>
                        <a:t>Ele estaciona o carro [onde calha]</a:t>
                      </a:r>
                      <a:endParaRPr lang="pt-PT" sz="20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393192" y="1344168"/>
          <a:ext cx="8302751" cy="5270673"/>
        </p:xfrm>
        <a:graphic>
          <a:graphicData uri="http://schemas.openxmlformats.org/drawingml/2006/table">
            <a:tbl>
              <a:tblPr/>
              <a:tblGrid>
                <a:gridCol w="502920"/>
                <a:gridCol w="557784"/>
                <a:gridCol w="3372439"/>
                <a:gridCol w="1818699"/>
                <a:gridCol w="2050909"/>
              </a:tblGrid>
              <a:tr h="223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PT" sz="1800" dirty="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PT" sz="1800" dirty="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Introduzido por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Grupos/f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sintáticas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Exemplos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80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latin typeface="Calibri"/>
                          <a:ea typeface="Times New Roman"/>
                        </a:rPr>
                        <a:t>Orações subordinadas </a:t>
                      </a:r>
                      <a:r>
                        <a:rPr lang="pt-PT" sz="1800" dirty="0" err="1">
                          <a:latin typeface="Calibri"/>
                          <a:ea typeface="Times New Roman"/>
                        </a:rPr>
                        <a:t>adjetivas</a:t>
                      </a:r>
                      <a:endParaRPr lang="pt-PT" sz="18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 smtClean="0">
                          <a:latin typeface="Calibri"/>
                          <a:ea typeface="Times New Roman"/>
                        </a:rPr>
                        <a:t>Relativas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Introduzidas pelo pronome relativo </a:t>
                      </a:r>
                      <a:r>
                        <a:rPr lang="pt-PT" sz="1600" i="1" dirty="0">
                          <a:latin typeface="Calibri"/>
                          <a:ea typeface="Times New Roman"/>
                        </a:rPr>
                        <a:t>que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Equivale a um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adjetivo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(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GAdj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O livro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que ele leu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é muito interessante (= lido)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449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Restritiva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Arial"/>
                          <a:ea typeface="Times New Roman"/>
                        </a:rPr>
                        <a:t>Pelos pronomes relativos "que", "quem", "o qual" ("os quais", "a qual", "as quais"), os determinantes relativos "cujo" ("cujos", "cuja", "cujas"),  quantificadores relativos "quanto" ("quantos", "quantas") e o advérbio relativo "onde".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Equivale a um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GAdj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c/ função de modificador do nome restritivo.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Os ladrões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que me roubaram o carro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foram apanhados.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384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Explicativa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Arial"/>
                          <a:ea typeface="Times New Roman"/>
                        </a:rPr>
                        <a:t>Pelos pronomes relativos que", "quem", "o qual" ("os quais", "a qual", "as quais"), os determinantes relativos "cujo" ("cujos", "cuja", "cujas") , o quantificador relativo "quanto" e o advérbio relativo  "onde".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Equivale a um GN,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gadj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ou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gadv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c/ função de modificador do nome apositivo.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O escritor,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que nasceu no Alentejo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, ganhou o prémio Nobel.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230819" y="527685"/>
            <a:ext cx="483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subordinadas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30819" y="527685"/>
            <a:ext cx="483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subordinadas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310896" y="1188721"/>
          <a:ext cx="8458199" cy="5476198"/>
        </p:xfrm>
        <a:graphic>
          <a:graphicData uri="http://schemas.openxmlformats.org/drawingml/2006/table">
            <a:tbl>
              <a:tblPr/>
              <a:tblGrid>
                <a:gridCol w="453117"/>
                <a:gridCol w="1236666"/>
                <a:gridCol w="3127824"/>
                <a:gridCol w="789725"/>
                <a:gridCol w="2850867"/>
              </a:tblGrid>
              <a:tr h="2221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PT" sz="900" dirty="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PT" sz="900" dirty="0">
                        <a:latin typeface="Calibri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400" dirty="0">
                          <a:latin typeface="Calibri"/>
                          <a:ea typeface="Times New Roman"/>
                        </a:rPr>
                        <a:t>Introduzido por</a:t>
                      </a:r>
                      <a:endParaRPr lang="pt-PT" sz="14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400" dirty="0" smtClean="0">
                          <a:latin typeface="Times New Roman"/>
                          <a:ea typeface="Times New Roman"/>
                        </a:rPr>
                        <a:t>F.</a:t>
                      </a:r>
                      <a:r>
                        <a:rPr lang="pt-PT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PT" sz="1400" baseline="0" dirty="0" err="1" smtClean="0">
                          <a:latin typeface="Times New Roman"/>
                          <a:ea typeface="Times New Roman"/>
                        </a:rPr>
                        <a:t>Sint</a:t>
                      </a:r>
                      <a:r>
                        <a:rPr lang="pt-PT" sz="1400" baseline="0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pt-PT" sz="14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400" dirty="0">
                          <a:latin typeface="Calibri"/>
                          <a:ea typeface="Times New Roman"/>
                        </a:rPr>
                        <a:t>Exemplo</a:t>
                      </a:r>
                      <a:endParaRPr lang="pt-PT" sz="14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5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latin typeface="Calibri"/>
                          <a:ea typeface="Times New Roman"/>
                        </a:rPr>
                        <a:t>Orações subordinadas adverbiais</a:t>
                      </a:r>
                      <a:endParaRPr lang="pt-PT" sz="18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causal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causal (porque, que, visto que…)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Equivale a um modificador (o advérbio desempenha na frase simples tipicamente a função de modificador).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Cheguei a horas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porque não havia trânsito.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final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final (para; </a:t>
                      </a:r>
                      <a:r>
                        <a:rPr lang="pt-PT" sz="1600" dirty="0" err="1">
                          <a:latin typeface="Calibri"/>
                          <a:ea typeface="Times New Roman"/>
                        </a:rPr>
                        <a:t>para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que)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Saiu às sete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para jantar fora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 (não finita)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271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temporal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temporal (quando, logo que…)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Vi pouca televisão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quando estive de férias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Chegando a casa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, empresto-te o livro (não finita)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47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concessiva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concessiva (embora, apesar de…)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Embora esteja frio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, vou à praia.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33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condicional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condicional (se, caso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Se estudares muito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, obterás bons resultados.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Treinando diariamente</a:t>
                      </a:r>
                      <a:r>
                        <a:rPr lang="pt-PT" sz="1600" dirty="0">
                          <a:latin typeface="Calibri"/>
                          <a:ea typeface="Times New Roman"/>
                        </a:rPr>
                        <a:t>, os atletas ganharão o jogo (não finita).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47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comparativa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Conjunção/locução comparativa (como; mais… que; menos… que)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Gosto tanto de carne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como gosto de peixe.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203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consecutiva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Conjunção “que” (precedido na subordinante por tal, tão, tanto, tamanho)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Times New Roman"/>
                        </a:rPr>
                        <a:t>Tinha tanto medo </a:t>
                      </a:r>
                      <a:r>
                        <a:rPr lang="pt-PT" sz="1600" b="1" dirty="0">
                          <a:latin typeface="Calibri"/>
                          <a:ea typeface="Times New Roman"/>
                        </a:rPr>
                        <a:t>que comprou dois cães.</a:t>
                      </a:r>
                      <a:endParaRPr lang="pt-PT" sz="1600" dirty="0">
                        <a:latin typeface="Times New Roman"/>
                        <a:ea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63624" y="628269"/>
            <a:ext cx="5715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</a:t>
            </a:r>
            <a:r>
              <a:rPr lang="pt-PT" sz="3200" dirty="0" smtClean="0">
                <a:latin typeface="Calibri" pitchFamily="34" charset="0"/>
              </a:rPr>
              <a:t>subordinadas: Identificação e classificação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5175" y="2133283"/>
            <a:ext cx="6586601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/>
              <a:t>Subordinadas substantivas</a:t>
            </a:r>
            <a:r>
              <a:rPr lang="pt-PT" dirty="0"/>
              <a:t> (completivas</a:t>
            </a:r>
            <a:r>
              <a:rPr lang="pt-PT" dirty="0" smtClean="0"/>
              <a:t>).</a:t>
            </a:r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785305" y="2677146"/>
            <a:ext cx="6593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pt-PT" dirty="0" smtClean="0">
                <a:solidFill>
                  <a:prstClr val="black"/>
                </a:solidFill>
                <a:latin typeface="Calibri"/>
                <a:cs typeface="+mn-cs"/>
              </a:rPr>
              <a:t>Ex: O Pedro </a:t>
            </a:r>
            <a:r>
              <a:rPr lang="pt-PT" dirty="0" smtClean="0">
                <a:solidFill>
                  <a:srgbClr val="FF0000"/>
                </a:solidFill>
                <a:latin typeface="Calibri"/>
                <a:cs typeface="+mn-cs"/>
              </a:rPr>
              <a:t>disse</a:t>
            </a:r>
            <a:r>
              <a:rPr lang="pt-PT" dirty="0" smtClean="0">
                <a:solidFill>
                  <a:prstClr val="black"/>
                </a:solidFill>
                <a:latin typeface="Calibri"/>
                <a:cs typeface="+mn-cs"/>
              </a:rPr>
              <a:t>   [</a:t>
            </a:r>
            <a:r>
              <a:rPr lang="pt-PT" b="1" dirty="0" smtClean="0">
                <a:solidFill>
                  <a:srgbClr val="0070C0"/>
                </a:solidFill>
                <a:latin typeface="Calibri"/>
                <a:cs typeface="+mn-cs"/>
              </a:rPr>
              <a:t>que ia para casa</a:t>
            </a:r>
            <a:r>
              <a:rPr lang="pt-PT" dirty="0" smtClean="0">
                <a:solidFill>
                  <a:prstClr val="black"/>
                </a:solidFill>
                <a:latin typeface="Calibri"/>
                <a:cs typeface="+mn-cs"/>
              </a:rPr>
              <a:t>]</a:t>
            </a:r>
            <a:endParaRPr lang="pt-PT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Parêntese direito 7"/>
          <p:cNvSpPr/>
          <p:nvPr/>
        </p:nvSpPr>
        <p:spPr>
          <a:xfrm rot="5400000">
            <a:off x="3794760" y="1764792"/>
            <a:ext cx="338328" cy="2788920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000066"/>
                </a:solidFill>
              </a:ln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578608" y="2971800"/>
            <a:ext cx="2761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O. Subordinada completiva</a:t>
            </a:r>
            <a:endParaRPr lang="pt-PT" sz="1600" dirty="0"/>
          </a:p>
        </p:txBody>
      </p:sp>
      <p:sp>
        <p:nvSpPr>
          <p:cNvPr id="10" name="Seta para baixo 9"/>
          <p:cNvSpPr/>
          <p:nvPr/>
        </p:nvSpPr>
        <p:spPr>
          <a:xfrm>
            <a:off x="2130553" y="3127248"/>
            <a:ext cx="173736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950976" y="3511296"/>
            <a:ext cx="2761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Elemento subordinante</a:t>
            </a:r>
            <a:endParaRPr lang="pt-PT" sz="16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36219" y="4217162"/>
            <a:ext cx="6638925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>
                <a:solidFill>
                  <a:schemeClr val="hlink"/>
                </a:solidFill>
              </a:rPr>
              <a:t>Subordinadas </a:t>
            </a:r>
            <a:r>
              <a:rPr lang="pt-PT" b="1" dirty="0" err="1">
                <a:solidFill>
                  <a:schemeClr val="hlink"/>
                </a:solidFill>
              </a:rPr>
              <a:t>adjetivas</a:t>
            </a:r>
            <a:r>
              <a:rPr lang="pt-PT" dirty="0"/>
              <a:t> (relativas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13" name="Rectângulo 12"/>
          <p:cNvSpPr/>
          <p:nvPr/>
        </p:nvSpPr>
        <p:spPr>
          <a:xfrm>
            <a:off x="739330" y="4714983"/>
            <a:ext cx="6676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pt-PT" dirty="0" smtClean="0">
                <a:solidFill>
                  <a:prstClr val="black"/>
                </a:solidFill>
                <a:latin typeface="Calibri"/>
                <a:cs typeface="+mn-cs"/>
              </a:rPr>
              <a:t>Ex: </a:t>
            </a:r>
            <a:r>
              <a:rPr lang="pt-PT" b="1" dirty="0" smtClean="0">
                <a:solidFill>
                  <a:srgbClr val="7030A0"/>
                </a:solidFill>
                <a:latin typeface="Calibri"/>
                <a:cs typeface="+mn-cs"/>
              </a:rPr>
              <a:t>os alunos  </a:t>
            </a:r>
            <a:r>
              <a:rPr lang="pt-PT" b="1" dirty="0" smtClean="0">
                <a:solidFill>
                  <a:prstClr val="black"/>
                </a:solidFill>
                <a:latin typeface="Calibri"/>
                <a:cs typeface="+mn-cs"/>
              </a:rPr>
              <a:t>que estudam</a:t>
            </a:r>
            <a:r>
              <a:rPr lang="pt-PT" dirty="0" smtClean="0">
                <a:solidFill>
                  <a:prstClr val="black"/>
                </a:solidFill>
                <a:latin typeface="Calibri"/>
                <a:cs typeface="+mn-cs"/>
              </a:rPr>
              <a:t>     tiram boas notas</a:t>
            </a:r>
            <a:endParaRPr lang="pt-PT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4" name="Parêntese direito 13"/>
          <p:cNvSpPr/>
          <p:nvPr/>
        </p:nvSpPr>
        <p:spPr>
          <a:xfrm rot="5400000">
            <a:off x="2642616" y="4261104"/>
            <a:ext cx="338328" cy="1472184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000066"/>
                </a:solidFill>
              </a:ln>
            </a:endParaRPr>
          </a:p>
        </p:txBody>
      </p:sp>
      <p:sp>
        <p:nvSpPr>
          <p:cNvPr id="16" name="Seta para baixo 15"/>
          <p:cNvSpPr/>
          <p:nvPr/>
        </p:nvSpPr>
        <p:spPr>
          <a:xfrm>
            <a:off x="2688336" y="5266944"/>
            <a:ext cx="109728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2624328" y="5541264"/>
            <a:ext cx="4690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O. Subordinada </a:t>
            </a:r>
            <a:r>
              <a:rPr lang="pt-PT" sz="1600" dirty="0" err="1" smtClean="0"/>
              <a:t>adjetiva</a:t>
            </a:r>
            <a:r>
              <a:rPr lang="pt-PT" sz="1600" dirty="0" smtClean="0"/>
              <a:t> relativa restritiva</a:t>
            </a:r>
            <a:endParaRPr lang="pt-PT" sz="1600" dirty="0"/>
          </a:p>
        </p:txBody>
      </p:sp>
      <p:sp>
        <p:nvSpPr>
          <p:cNvPr id="18" name="Seta para baixo 17"/>
          <p:cNvSpPr/>
          <p:nvPr/>
        </p:nvSpPr>
        <p:spPr>
          <a:xfrm>
            <a:off x="1536193" y="5010912"/>
            <a:ext cx="164591" cy="338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/>
          <p:cNvSpPr txBox="1"/>
          <p:nvPr/>
        </p:nvSpPr>
        <p:spPr>
          <a:xfrm>
            <a:off x="950976" y="5394960"/>
            <a:ext cx="143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Constituinte  subordinante</a:t>
            </a:r>
            <a:endParaRPr lang="pt-PT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63624" y="628269"/>
            <a:ext cx="5715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 dirty="0">
                <a:latin typeface="Calibri" pitchFamily="34" charset="0"/>
              </a:rPr>
              <a:t>Orações </a:t>
            </a:r>
            <a:r>
              <a:rPr lang="pt-PT" sz="3200" dirty="0" smtClean="0">
                <a:latin typeface="Calibri" pitchFamily="34" charset="0"/>
              </a:rPr>
              <a:t>subordinadas: Identificação e classificação</a:t>
            </a:r>
            <a:endParaRPr lang="pt-PT" sz="3200" dirty="0">
              <a:latin typeface="Calibri" pitchFamily="34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28802" y="2300605"/>
            <a:ext cx="6638925" cy="461665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dirty="0">
                <a:solidFill>
                  <a:srgbClr val="FF0066"/>
                </a:solidFill>
              </a:rPr>
              <a:t>Subordinadas adverbiais</a:t>
            </a:r>
            <a:r>
              <a:rPr lang="pt-PT" sz="2400" dirty="0" smtClean="0"/>
              <a:t>:</a:t>
            </a:r>
            <a:endParaRPr lang="pt-PT" sz="2400" dirty="0"/>
          </a:p>
        </p:txBody>
      </p:sp>
      <p:sp>
        <p:nvSpPr>
          <p:cNvPr id="4" name="Rectângulo 3"/>
          <p:cNvSpPr/>
          <p:nvPr/>
        </p:nvSpPr>
        <p:spPr>
          <a:xfrm>
            <a:off x="850392" y="3086906"/>
            <a:ext cx="6620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pt-PT" sz="2400" dirty="0" smtClean="0">
                <a:solidFill>
                  <a:prstClr val="black"/>
                </a:solidFill>
                <a:latin typeface="Calibri"/>
                <a:cs typeface="+mn-cs"/>
              </a:rPr>
              <a:t>Ex: Trago guarda-chuva     </a:t>
            </a:r>
            <a:r>
              <a:rPr lang="pt-PT" sz="2400" b="1" dirty="0" smtClean="0">
                <a:solidFill>
                  <a:srgbClr val="FF0066"/>
                </a:solidFill>
                <a:latin typeface="Calibri"/>
                <a:cs typeface="+mn-cs"/>
              </a:rPr>
              <a:t>porque chove muito</a:t>
            </a:r>
            <a:r>
              <a:rPr lang="pt-PT" sz="2400" dirty="0" smtClean="0">
                <a:solidFill>
                  <a:prstClr val="black"/>
                </a:solidFill>
                <a:latin typeface="Calibri"/>
                <a:cs typeface="+mn-cs"/>
              </a:rPr>
              <a:t>.</a:t>
            </a:r>
            <a:endParaRPr lang="pt-PT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Parêntese direito 4"/>
          <p:cNvSpPr/>
          <p:nvPr/>
        </p:nvSpPr>
        <p:spPr>
          <a:xfrm rot="5400000">
            <a:off x="5317236" y="2125980"/>
            <a:ext cx="338328" cy="2944368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000066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178808" y="3447288"/>
            <a:ext cx="2761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Oração subordinada causal</a:t>
            </a:r>
            <a:endParaRPr lang="pt-PT" sz="1600" dirty="0"/>
          </a:p>
        </p:txBody>
      </p:sp>
      <p:sp>
        <p:nvSpPr>
          <p:cNvPr id="9" name="Parêntese direito 8"/>
          <p:cNvSpPr/>
          <p:nvPr/>
        </p:nvSpPr>
        <p:spPr>
          <a:xfrm rot="5400000">
            <a:off x="2404872" y="2350008"/>
            <a:ext cx="338328" cy="2496312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000066"/>
                </a:solidFill>
              </a:ln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472184" y="3438144"/>
            <a:ext cx="224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(Frase) subordinante</a:t>
            </a:r>
            <a:endParaRPr lang="pt-PT" sz="16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941832" y="4526280"/>
            <a:ext cx="653796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b="1" dirty="0" smtClean="0"/>
              <a:t>Notar</a:t>
            </a:r>
            <a:r>
              <a:rPr lang="pt-PT" dirty="0" smtClean="0"/>
              <a:t> a definição de oração: apenas se aplica a </a:t>
            </a:r>
            <a:r>
              <a:rPr lang="pt-PT" b="1" dirty="0" smtClean="0"/>
              <a:t>constituintes subordinados</a:t>
            </a:r>
            <a:r>
              <a:rPr lang="pt-PT" dirty="0" smtClean="0"/>
              <a:t> e </a:t>
            </a:r>
            <a:r>
              <a:rPr lang="pt-PT" u="sng" dirty="0" smtClean="0"/>
              <a:t>não a subordinantes </a:t>
            </a:r>
            <a:r>
              <a:rPr lang="pt-PT" dirty="0" err="1" smtClean="0"/>
              <a:t>que,como</a:t>
            </a:r>
            <a:r>
              <a:rPr lang="pt-PT" dirty="0" smtClean="0"/>
              <a:t> se pode ver nas substantivas completivas e nas </a:t>
            </a:r>
            <a:r>
              <a:rPr lang="pt-PT" dirty="0" err="1" smtClean="0"/>
              <a:t>adjetivas</a:t>
            </a:r>
            <a:r>
              <a:rPr lang="pt-PT" dirty="0" smtClean="0"/>
              <a:t> relativas restritivas. As subordinantes nem sempre são frases.</a:t>
            </a:r>
            <a:endParaRPr lang="pt-P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63713" y="620713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 dirty="0">
                <a:latin typeface="Calibri" pitchFamily="34" charset="0"/>
              </a:rPr>
              <a:t>Orações </a:t>
            </a:r>
            <a:r>
              <a:rPr lang="pt-PT" sz="3200" dirty="0" smtClean="0">
                <a:latin typeface="Calibri" pitchFamily="34" charset="0"/>
              </a:rPr>
              <a:t>subordinadas: </a:t>
            </a:r>
            <a:r>
              <a:rPr lang="pt-PT" sz="3200" dirty="0">
                <a:latin typeface="Calibri" pitchFamily="34" charset="0"/>
              </a:rPr>
              <a:t>esquema organizador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15184" y="2487168"/>
            <a:ext cx="1892808" cy="13807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4500563" y="2492375"/>
            <a:ext cx="1269301" cy="18144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059113" y="1989138"/>
            <a:ext cx="3022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200"/>
              <a:t>Frase complexa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426464" y="4437063"/>
            <a:ext cx="2660904" cy="43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Constituinte 1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4250119" y="4830255"/>
            <a:ext cx="2991929" cy="43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PT" sz="2200">
                <a:solidFill>
                  <a:schemeClr val="accent2"/>
                </a:solidFill>
              </a:rPr>
              <a:t>Constituinte 2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1408176" y="3764643"/>
            <a:ext cx="268833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400" dirty="0" smtClean="0">
                <a:solidFill>
                  <a:prstClr val="black"/>
                </a:solidFill>
                <a:latin typeface="Calibri"/>
              </a:rPr>
              <a:t>Trago guarda-chuva </a:t>
            </a:r>
            <a:endParaRPr lang="pt-PT" dirty="0"/>
          </a:p>
        </p:txBody>
      </p:sp>
      <p:sp>
        <p:nvSpPr>
          <p:cNvPr id="16" name="Rectângulo 15"/>
          <p:cNvSpPr/>
          <p:nvPr/>
        </p:nvSpPr>
        <p:spPr>
          <a:xfrm>
            <a:off x="4151376" y="4202285"/>
            <a:ext cx="30720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400" b="1" dirty="0" smtClean="0">
                <a:solidFill>
                  <a:srgbClr val="FF0066"/>
                </a:solidFill>
                <a:latin typeface="Calibri"/>
              </a:rPr>
              <a:t>porque </a:t>
            </a:r>
            <a:r>
              <a:rPr lang="pt-PT" sz="2400" b="1" dirty="0" smtClean="0">
                <a:latin typeface="Calibri"/>
              </a:rPr>
              <a:t>chove muito</a:t>
            </a:r>
            <a:r>
              <a:rPr lang="pt-PT" sz="2400" dirty="0" smtClean="0">
                <a:solidFill>
                  <a:prstClr val="black"/>
                </a:solidFill>
                <a:latin typeface="Calibri"/>
              </a:rPr>
              <a:t>.</a:t>
            </a:r>
            <a:endParaRPr lang="pt-PT" dirty="0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259263" y="5324031"/>
            <a:ext cx="299192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accent2"/>
                </a:solidFill>
              </a:rPr>
              <a:t>Funciona como modificador do constituinte 1</a:t>
            </a:r>
            <a:endParaRPr lang="pt-PT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aixaDeTexto 1"/>
          <p:cNvSpPr txBox="1">
            <a:spLocks noChangeArrowheads="1"/>
          </p:cNvSpPr>
          <p:nvPr/>
        </p:nvSpPr>
        <p:spPr bwMode="auto">
          <a:xfrm>
            <a:off x="2051050" y="981075"/>
            <a:ext cx="5111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Coordenação</a:t>
            </a:r>
          </a:p>
        </p:txBody>
      </p:sp>
      <p:sp>
        <p:nvSpPr>
          <p:cNvPr id="15362" name="CaixaDeTexto 2"/>
          <p:cNvSpPr txBox="1">
            <a:spLocks noChangeArrowheads="1"/>
          </p:cNvSpPr>
          <p:nvPr/>
        </p:nvSpPr>
        <p:spPr bwMode="auto">
          <a:xfrm>
            <a:off x="1042988" y="1989138"/>
            <a:ext cx="687092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PT" sz="2200" dirty="0"/>
              <a:t>Processo sintáctico que consiste na junção de duas ou mais unidades linguísticas com a mesma categoria e/ou com a mesma função sintáctica. </a:t>
            </a:r>
            <a:r>
              <a:rPr lang="pt-PT" sz="2200" b="1" dirty="0"/>
              <a:t>Os constituintes coordenados podem ser </a:t>
            </a:r>
            <a:r>
              <a:rPr lang="pt-PT" sz="2200" b="1" dirty="0">
                <a:solidFill>
                  <a:srgbClr val="FF6600"/>
                </a:solidFill>
              </a:rPr>
              <a:t>frases(1)</a:t>
            </a:r>
            <a:r>
              <a:rPr lang="pt-PT" sz="2200" b="1" dirty="0"/>
              <a:t> ou </a:t>
            </a:r>
            <a:r>
              <a:rPr lang="pt-PT" sz="2200" b="1" dirty="0">
                <a:solidFill>
                  <a:schemeClr val="hlink"/>
                </a:solidFill>
              </a:rPr>
              <a:t>orações</a:t>
            </a:r>
            <a:r>
              <a:rPr lang="pt-PT" sz="2200" dirty="0"/>
              <a:t>, grupos nominais (2), grupos adjectivais (3), grupos verbais(4), grupos adverbiais(5) ou grupos preposicionais (6).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42988" y="4759325"/>
            <a:ext cx="682738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/>
              <a:t>(1) O Pedro foi ao cinema e  a Maria viajou para Paris. (2) </a:t>
            </a:r>
            <a:r>
              <a:rPr lang="pt-PT" b="1" u="sng" dirty="0"/>
              <a:t>O Pedro e a Maria</a:t>
            </a:r>
            <a:r>
              <a:rPr lang="pt-PT" dirty="0"/>
              <a:t> foram ao cinema. (3) Ela é </a:t>
            </a:r>
            <a:r>
              <a:rPr lang="pt-PT" b="1" u="sng" dirty="0"/>
              <a:t>bonita e simpática</a:t>
            </a:r>
            <a:r>
              <a:rPr lang="pt-PT" dirty="0"/>
              <a:t>. (4) Eles </a:t>
            </a:r>
            <a:r>
              <a:rPr lang="pt-PT" b="1" dirty="0"/>
              <a:t>nem trabalham nem comem</a:t>
            </a:r>
            <a:r>
              <a:rPr lang="pt-PT" dirty="0"/>
              <a:t>. (5) Elas trabalham </a:t>
            </a:r>
            <a:r>
              <a:rPr lang="pt-PT" b="1" u="sng" dirty="0"/>
              <a:t>bem e depressa</a:t>
            </a:r>
            <a:r>
              <a:rPr lang="pt-PT" dirty="0"/>
              <a:t>. (6) Eles trabalham </a:t>
            </a:r>
            <a:r>
              <a:rPr lang="pt-PT" b="1" u="sng" dirty="0"/>
              <a:t>de manhã e de tarde</a:t>
            </a:r>
            <a:r>
              <a:rPr lang="pt-PT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aixaDeTexto 1"/>
          <p:cNvSpPr txBox="1">
            <a:spLocks noChangeArrowheads="1"/>
          </p:cNvSpPr>
          <p:nvPr/>
        </p:nvSpPr>
        <p:spPr bwMode="auto">
          <a:xfrm>
            <a:off x="1692275" y="765175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Alguns conceitos prévios</a:t>
            </a:r>
          </a:p>
        </p:txBody>
      </p:sp>
      <p:sp>
        <p:nvSpPr>
          <p:cNvPr id="14338" name="CaixaDeTexto 2"/>
          <p:cNvSpPr txBox="1">
            <a:spLocks noChangeArrowheads="1"/>
          </p:cNvSpPr>
          <p:nvPr/>
        </p:nvSpPr>
        <p:spPr bwMode="auto">
          <a:xfrm>
            <a:off x="1331913" y="2228850"/>
            <a:ext cx="6624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b="1">
                <a:latin typeface="Calibri" pitchFamily="34" charset="0"/>
              </a:rPr>
              <a:t>Frase  simples</a:t>
            </a:r>
            <a:r>
              <a:rPr lang="pt-PT" sz="2400">
                <a:latin typeface="Calibri" pitchFamily="34" charset="0"/>
              </a:rPr>
              <a:t>: unidade linguística que contém um verbo principal ou copulativo.</a:t>
            </a:r>
          </a:p>
        </p:txBody>
      </p:sp>
      <p:sp>
        <p:nvSpPr>
          <p:cNvPr id="14339" name="CaixaDeTexto 3"/>
          <p:cNvSpPr txBox="1">
            <a:spLocks noChangeArrowheads="1"/>
          </p:cNvSpPr>
          <p:nvPr/>
        </p:nvSpPr>
        <p:spPr bwMode="auto">
          <a:xfrm>
            <a:off x="1331913" y="3236913"/>
            <a:ext cx="66246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b="1">
                <a:latin typeface="Calibri" pitchFamily="34" charset="0"/>
              </a:rPr>
              <a:t>Frase  complexa</a:t>
            </a:r>
            <a:r>
              <a:rPr lang="pt-PT" sz="2400">
                <a:latin typeface="Calibri" pitchFamily="34" charset="0"/>
              </a:rPr>
              <a:t>: unidade linguística que contêm pelo menos doisverbos principais ou copulativos.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331640" y="4244895"/>
            <a:ext cx="6624736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b="1" dirty="0"/>
              <a:t>Oração</a:t>
            </a:r>
            <a:r>
              <a:rPr lang="pt-PT" sz="2400" dirty="0"/>
              <a:t>:  “designação tradicional para os constituintes frásicos coordenados e subordinados contidos em frases complexas”, </a:t>
            </a:r>
            <a:r>
              <a:rPr lang="pt-PT" sz="2400" dirty="0" err="1"/>
              <a:t>in</a:t>
            </a:r>
            <a:r>
              <a:rPr lang="pt-PT" sz="2400" dirty="0"/>
              <a:t> DT.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268538" y="781050"/>
            <a:ext cx="4437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Coordenação entre frases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42988" y="2349500"/>
            <a:ext cx="72009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PT" sz="2200" b="1"/>
              <a:t>Oração coordenada</a:t>
            </a:r>
            <a:r>
              <a:rPr lang="pt-PT" sz="2200"/>
              <a:t> - Oração contida numa frase complexa, que não mantém uma relação de subordinação sintáctica com a(s) frase(s) ou oração(ões) com que se combina, distinguindo-se, tipicamente, das orações subordinadas por não poder ser anteposta.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42988" y="4868863"/>
            <a:ext cx="72739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Both"/>
            </a:pPr>
            <a:r>
              <a:rPr lang="pt-PT"/>
              <a:t>O João foi ao teatro e a Maria foi para Paris.</a:t>
            </a:r>
          </a:p>
          <a:p>
            <a:pPr marL="342900" indent="-342900">
              <a:spcBef>
                <a:spcPct val="50000"/>
              </a:spcBef>
            </a:pPr>
            <a:r>
              <a:rPr lang="pt-PT"/>
              <a:t>* E a Maria foi para Paris, o João foi ao teatro.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763713" y="765175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Orações coordenadas: identificação e classificação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87450" y="2349500"/>
            <a:ext cx="69135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1. O Pedro foi ao cinema  </a:t>
            </a:r>
            <a:r>
              <a:rPr lang="pt-PT" sz="2200" b="1"/>
              <a:t>e</a:t>
            </a:r>
            <a:r>
              <a:rPr lang="pt-PT" sz="2200"/>
              <a:t> </a:t>
            </a:r>
            <a:r>
              <a:rPr lang="pt-PT" sz="2200">
                <a:solidFill>
                  <a:schemeClr val="accent2"/>
                </a:solidFill>
              </a:rPr>
              <a:t>a Maria viajou para Paris</a:t>
            </a:r>
            <a:r>
              <a:rPr lang="pt-PT" sz="2200"/>
              <a:t>.</a:t>
            </a:r>
          </a:p>
        </p:txBody>
      </p:sp>
      <p:sp>
        <p:nvSpPr>
          <p:cNvPr id="18438" name="AutoShape 6"/>
          <p:cNvSpPr>
            <a:spLocks/>
          </p:cNvSpPr>
          <p:nvPr/>
        </p:nvSpPr>
        <p:spPr bwMode="auto">
          <a:xfrm rot="5400000">
            <a:off x="4860131" y="1701007"/>
            <a:ext cx="360363" cy="7416800"/>
          </a:xfrm>
          <a:prstGeom prst="rightBracket">
            <a:avLst>
              <a:gd name="adj" fmla="val 171512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916238" y="3357563"/>
            <a:ext cx="3024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000"/>
              <a:t>Orações coordenadas</a:t>
            </a:r>
          </a:p>
        </p:txBody>
      </p:sp>
      <p:sp>
        <p:nvSpPr>
          <p:cNvPr id="18440" name="AutoShape 8"/>
          <p:cNvSpPr>
            <a:spLocks/>
          </p:cNvSpPr>
          <p:nvPr/>
        </p:nvSpPr>
        <p:spPr bwMode="auto">
          <a:xfrm rot="5400000">
            <a:off x="6048376" y="1089025"/>
            <a:ext cx="431800" cy="3527425"/>
          </a:xfrm>
          <a:prstGeom prst="rightBracket">
            <a:avLst>
              <a:gd name="adj" fmla="val 68076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859338" y="2708275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chemeClr val="hlink"/>
                </a:solidFill>
              </a:rPr>
              <a:t>O. coordenada copulativa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187450" y="4225925"/>
            <a:ext cx="73453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2. O Pedro foi ao cinema  </a:t>
            </a:r>
            <a:r>
              <a:rPr lang="pt-PT" sz="2200" b="1"/>
              <a:t>mas</a:t>
            </a:r>
            <a:r>
              <a:rPr lang="pt-PT" sz="2200"/>
              <a:t> </a:t>
            </a:r>
            <a:r>
              <a:rPr lang="pt-PT" sz="2200">
                <a:solidFill>
                  <a:schemeClr val="accent2"/>
                </a:solidFill>
              </a:rPr>
              <a:t>a Maria preferiu o teatro</a:t>
            </a:r>
            <a:r>
              <a:rPr lang="pt-PT" sz="2200"/>
              <a:t>.</a:t>
            </a:r>
          </a:p>
        </p:txBody>
      </p:sp>
      <p:sp>
        <p:nvSpPr>
          <p:cNvPr id="18444" name="AutoShape 12"/>
          <p:cNvSpPr>
            <a:spLocks/>
          </p:cNvSpPr>
          <p:nvPr/>
        </p:nvSpPr>
        <p:spPr bwMode="auto">
          <a:xfrm rot="5400000">
            <a:off x="6264276" y="2744787"/>
            <a:ext cx="431800" cy="3959225"/>
          </a:xfrm>
          <a:prstGeom prst="rightBracket">
            <a:avLst>
              <a:gd name="adj" fmla="val 76409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5076825" y="4581525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chemeClr val="hlink"/>
                </a:solidFill>
              </a:rPr>
              <a:t>O. coordenada adversativa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492500" y="5084763"/>
            <a:ext cx="3024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000"/>
              <a:t>Orações coordenadas</a:t>
            </a:r>
          </a:p>
        </p:txBody>
      </p:sp>
      <p:sp>
        <p:nvSpPr>
          <p:cNvPr id="18447" name="AutoShape 15"/>
          <p:cNvSpPr>
            <a:spLocks/>
          </p:cNvSpPr>
          <p:nvPr/>
        </p:nvSpPr>
        <p:spPr bwMode="auto">
          <a:xfrm rot="5400000">
            <a:off x="4860131" y="-99218"/>
            <a:ext cx="360363" cy="7416800"/>
          </a:xfrm>
          <a:prstGeom prst="rightBracket">
            <a:avLst>
              <a:gd name="adj" fmla="val 171512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1763713" y="765175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Orações coordenadas: identificação e classificação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1187450" y="2349500"/>
            <a:ext cx="69135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1. O Pedro foi ao cinema  </a:t>
            </a:r>
            <a:r>
              <a:rPr lang="pt-PT" sz="2200" b="1"/>
              <a:t>e</a:t>
            </a:r>
            <a:r>
              <a:rPr lang="pt-PT" sz="2200"/>
              <a:t> </a:t>
            </a:r>
            <a:r>
              <a:rPr lang="pt-PT" sz="2200">
                <a:solidFill>
                  <a:schemeClr val="accent2"/>
                </a:solidFill>
              </a:rPr>
              <a:t>a Maria viajou para Paris</a:t>
            </a:r>
            <a:r>
              <a:rPr lang="pt-PT" sz="220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916238" y="3068638"/>
            <a:ext cx="3024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000"/>
              <a:t>Orações coordenadas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 rot="5400000">
            <a:off x="4752182" y="1232694"/>
            <a:ext cx="431800" cy="2808287"/>
          </a:xfrm>
          <a:prstGeom prst="rightBracket">
            <a:avLst>
              <a:gd name="adj" fmla="val 5419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635375" y="2492375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chemeClr val="hlink"/>
                </a:solidFill>
              </a:rPr>
              <a:t>O. coordenada disjuntiva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 rot="5400000">
            <a:off x="4211638" y="261938"/>
            <a:ext cx="360362" cy="6119812"/>
          </a:xfrm>
          <a:prstGeom prst="rightBracket">
            <a:avLst>
              <a:gd name="adj" fmla="val 141520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763713" y="620713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Orações coordenadas: identificação e classificação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187450" y="2133600"/>
            <a:ext cx="69135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3. Leio um pouco  </a:t>
            </a:r>
            <a:r>
              <a:rPr lang="pt-PT" sz="2200" b="1"/>
              <a:t>ou</a:t>
            </a:r>
            <a:r>
              <a:rPr lang="pt-PT" sz="2200">
                <a:solidFill>
                  <a:schemeClr val="accent2"/>
                </a:solidFill>
              </a:rPr>
              <a:t> vou para a cama</a:t>
            </a:r>
            <a:r>
              <a:rPr lang="pt-PT" sz="2200"/>
              <a:t>.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116013" y="4151313"/>
            <a:ext cx="69135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3. Estou com sede,  </a:t>
            </a:r>
            <a:r>
              <a:rPr lang="pt-PT" sz="2200" b="1"/>
              <a:t>pois</a:t>
            </a:r>
            <a:r>
              <a:rPr lang="pt-PT" sz="2200"/>
              <a:t> </a:t>
            </a:r>
            <a:r>
              <a:rPr lang="pt-PT" sz="2200" b="1">
                <a:solidFill>
                  <a:schemeClr val="accent2"/>
                </a:solidFill>
              </a:rPr>
              <a:t>não bebi nada hoje</a:t>
            </a:r>
            <a:r>
              <a:rPr lang="pt-PT" sz="2200"/>
              <a:t>.</a:t>
            </a:r>
          </a:p>
        </p:txBody>
      </p:sp>
      <p:sp>
        <p:nvSpPr>
          <p:cNvPr id="19468" name="AutoShape 12"/>
          <p:cNvSpPr>
            <a:spLocks/>
          </p:cNvSpPr>
          <p:nvPr/>
        </p:nvSpPr>
        <p:spPr bwMode="auto">
          <a:xfrm rot="5400000">
            <a:off x="5148263" y="2892425"/>
            <a:ext cx="431800" cy="3457575"/>
          </a:xfrm>
          <a:prstGeom prst="rightBracket">
            <a:avLst>
              <a:gd name="adj" fmla="val 66728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779838" y="4405313"/>
            <a:ext cx="331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chemeClr val="hlink"/>
                </a:solidFill>
              </a:rPr>
              <a:t>O. coordenada explicativa</a:t>
            </a:r>
          </a:p>
        </p:txBody>
      </p:sp>
      <p:sp>
        <p:nvSpPr>
          <p:cNvPr id="19470" name="AutoShape 14"/>
          <p:cNvSpPr>
            <a:spLocks/>
          </p:cNvSpPr>
          <p:nvPr/>
        </p:nvSpPr>
        <p:spPr bwMode="auto">
          <a:xfrm rot="5400000">
            <a:off x="4319587" y="2244726"/>
            <a:ext cx="360363" cy="6335712"/>
          </a:xfrm>
          <a:prstGeom prst="rightBracket">
            <a:avLst>
              <a:gd name="adj" fmla="val 146512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843213" y="5087938"/>
            <a:ext cx="3024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000"/>
              <a:t>Orações coordenadas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63713" y="620713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>
                <a:latin typeface="Calibri" pitchFamily="34" charset="0"/>
              </a:rPr>
              <a:t>Orações coordenadas: identificação e classificação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16013" y="2636838"/>
            <a:ext cx="69135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>
                <a:latin typeface="Calibri" pitchFamily="34" charset="0"/>
              </a:rPr>
              <a:t>3. Choveu demasiado,  </a:t>
            </a:r>
            <a:r>
              <a:rPr lang="pt-PT" sz="2200" b="1">
                <a:latin typeface="Calibri" pitchFamily="34" charset="0"/>
              </a:rPr>
              <a:t>logo</a:t>
            </a:r>
            <a:r>
              <a:rPr lang="pt-PT" sz="2200">
                <a:latin typeface="Calibri" pitchFamily="34" charset="0"/>
              </a:rPr>
              <a:t>  </a:t>
            </a:r>
            <a:r>
              <a:rPr lang="pt-PT" sz="2200" b="1">
                <a:solidFill>
                  <a:schemeClr val="accent2"/>
                </a:solidFill>
                <a:latin typeface="Calibri" pitchFamily="34" charset="0"/>
              </a:rPr>
              <a:t>o rio saiu da margem</a:t>
            </a:r>
            <a:r>
              <a:rPr lang="pt-PT" sz="2200">
                <a:latin typeface="Calibri" pitchFamily="34" charset="0"/>
              </a:rPr>
              <a:t>.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 rot="5400000">
            <a:off x="5219701" y="1411287"/>
            <a:ext cx="431800" cy="3457575"/>
          </a:xfrm>
          <a:prstGeom prst="rightBracket">
            <a:avLst>
              <a:gd name="adj" fmla="val 66728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924300" y="2924175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chemeClr val="hlink"/>
                </a:solidFill>
              </a:rPr>
              <a:t>O. coordenada conclusiva</a:t>
            </a: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 rot="5400000">
            <a:off x="4319587" y="730251"/>
            <a:ext cx="360363" cy="6335712"/>
          </a:xfrm>
          <a:prstGeom prst="rightBracket">
            <a:avLst>
              <a:gd name="adj" fmla="val 146512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843213" y="3573463"/>
            <a:ext cx="3024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000"/>
              <a:t>Orações coordenadas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116013" y="4797425"/>
            <a:ext cx="7488237" cy="711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As orações coordenadas são do mesmo nível, isto, não há relação hierárquica entre elas.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63713" y="620713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 dirty="0">
                <a:latin typeface="Calibri" pitchFamily="34" charset="0"/>
              </a:rPr>
              <a:t>Orações coordenadas: esquema organizador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187450" y="3759200"/>
            <a:ext cx="30226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O Pedro foi ao cinema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3348038" y="2487168"/>
            <a:ext cx="2447925" cy="1229170"/>
            <a:chOff x="3348038" y="2487168"/>
            <a:chExt cx="2447925" cy="1229170"/>
          </a:xfrm>
        </p:grpSpPr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 flipH="1">
              <a:off x="3348038" y="2487168"/>
              <a:ext cx="1159954" cy="11577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>
              <a:off x="4500563" y="2492375"/>
              <a:ext cx="1295400" cy="1223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716463" y="3784600"/>
            <a:ext cx="3287712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2200" dirty="0">
                <a:solidFill>
                  <a:schemeClr val="accent2"/>
                </a:solidFill>
              </a:rPr>
              <a:t>a Maria viajou para Paris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4284663" y="3775075"/>
            <a:ext cx="34925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2200" b="1"/>
              <a:t>e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059113" y="1989138"/>
            <a:ext cx="3022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200"/>
              <a:t>Frase complexa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187450" y="4437063"/>
            <a:ext cx="3022600" cy="43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Constituinte 1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4716463" y="4437063"/>
            <a:ext cx="3311525" cy="43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PT" sz="2200">
                <a:solidFill>
                  <a:schemeClr val="accent2"/>
                </a:solidFill>
              </a:rPr>
              <a:t>Constituinte 2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4462463" y="4221163"/>
            <a:ext cx="0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990850" y="5365750"/>
            <a:ext cx="30226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200"/>
              <a:t>Elemento de ligação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0" y="893763"/>
            <a:ext cx="2454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3200">
                <a:latin typeface="Calibri" pitchFamily="34" charset="0"/>
              </a:rPr>
              <a:t>Subordinação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941388" y="1895475"/>
            <a:ext cx="7446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Calibri" pitchFamily="34" charset="0"/>
              </a:rPr>
              <a:t>Processo que combina duas ou mais frases, que estabelecem entre si relações sintáticas de dependência/hierarquia</a:t>
            </a:r>
            <a:r>
              <a:rPr lang="pt-PT" sz="2000"/>
              <a:t>. 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914400" y="2992438"/>
            <a:ext cx="74739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Oração subordinada</a:t>
            </a:r>
            <a:r>
              <a:rPr lang="pt-PT" sz="2000">
                <a:latin typeface="Calibri" pitchFamily="34" charset="0"/>
              </a:rPr>
              <a:t> -  Oração, contida numa frase complexa, que desempenha uma função sintáctica na frase em que se encontra. As orações subordinadas podem desempenhar a função sintáctica de sujeito, complemento ou modificador (da frase, do grupo verbal ou do nome). 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008063" y="5126038"/>
            <a:ext cx="7446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Subordinante</a:t>
            </a:r>
            <a:r>
              <a:rPr lang="pt-PT" sz="2000"/>
              <a:t> - </a:t>
            </a:r>
            <a:r>
              <a:rPr lang="pt-PT" sz="2000">
                <a:latin typeface="Calibri" pitchFamily="34" charset="0"/>
              </a:rPr>
              <a:t>Palavra, constituinte ou frase de que depende uma oração subordinada.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1236</Words>
  <Application>Microsoft Office PowerPoint</Application>
  <PresentationFormat>Apresentação no Ecrã (4:3)</PresentationFormat>
  <Paragraphs>151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18" baseType="lpstr">
      <vt:lpstr>Tema do Office</vt:lpstr>
      <vt:lpstr>Articulação entre frases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Articulação entre frases</dc:title>
  <dc:creator>tmn</dc:creator>
  <cp:lastModifiedBy>-</cp:lastModifiedBy>
  <cp:revision>21</cp:revision>
  <dcterms:created xsi:type="dcterms:W3CDTF">2011-11-15T17:48:01Z</dcterms:created>
  <dcterms:modified xsi:type="dcterms:W3CDTF">2012-01-26T10:24:53Z</dcterms:modified>
</cp:coreProperties>
</file>