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PT" smtClean="0"/>
              <a:t>Faça clique para editar o estilo</a:t>
            </a:r>
            <a:endParaRPr kumimoji="0" lang="en-US"/>
          </a:p>
        </p:txBody>
      </p:sp>
      <p:sp>
        <p:nvSpPr>
          <p:cNvPr id="30" name="Marcador de Posição d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0B473-D954-4D5E-8C5A-098AC7ABAF04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19" name="Marcador de Posição do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27" name="Marcador de Posição do Número do Diapositivo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79F27-BA2F-4F6D-BB5C-C04A16D22B8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0B473-D954-4D5E-8C5A-098AC7ABAF04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79F27-BA2F-4F6D-BB5C-C04A16D22B8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0B473-D954-4D5E-8C5A-098AC7ABAF04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79F27-BA2F-4F6D-BB5C-C04A16D22B8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0B473-D954-4D5E-8C5A-098AC7ABAF04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79F27-BA2F-4F6D-BB5C-C04A16D22B8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0B473-D954-4D5E-8C5A-098AC7ABAF04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79F27-BA2F-4F6D-BB5C-C04A16D22B8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0B473-D954-4D5E-8C5A-098AC7ABAF04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79F27-BA2F-4F6D-BB5C-C04A16D22B8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e Conteúd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0B473-D954-4D5E-8C5A-098AC7ABAF04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79F27-BA2F-4F6D-BB5C-C04A16D22B8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0B473-D954-4D5E-8C5A-098AC7ABAF04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79F27-BA2F-4F6D-BB5C-C04A16D22B8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0B473-D954-4D5E-8C5A-098AC7ABAF04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79F27-BA2F-4F6D-BB5C-C04A16D22B8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0B473-D954-4D5E-8C5A-098AC7ABAF04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79F27-BA2F-4F6D-BB5C-C04A16D22B8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rtar e Arredondar Rectângulo de Canto Simples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ângulo rectângu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0B473-D954-4D5E-8C5A-098AC7ABAF04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0A79F27-BA2F-4F6D-BB5C-C04A16D22B83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PT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orma liv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a liv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Marcador de Posição do Títu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0" name="Marcador de Posição do Tex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  <p:sp>
        <p:nvSpPr>
          <p:cNvPr id="10" name="Marcador de Posição da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2B0B473-D954-4D5E-8C5A-098AC7ABAF04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22" name="Marcador de Posição do Rodapé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18" name="Marcador de Posição do Número do Diapositivo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0A79F27-BA2F-4F6D-BB5C-C04A16D22B83}" type="slidenum">
              <a:rPr lang="pt-PT" smtClean="0"/>
              <a:pPr/>
              <a:t>‹nº›</a:t>
            </a:fld>
            <a:endParaRPr lang="pt-PT"/>
          </a:p>
        </p:txBody>
      </p:sp>
      <p:grpSp>
        <p:nvGrpSpPr>
          <p:cNvPr id="2" name="Gru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a liv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a liv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t-PT" dirty="0" smtClean="0"/>
              <a:t>Processos morfológicos de formação de palavras</a:t>
            </a:r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t-PT" dirty="0" smtClean="0"/>
              <a:t>Composição morfológica</a:t>
            </a:r>
          </a:p>
          <a:p>
            <a:r>
              <a:rPr lang="pt-PT" dirty="0" smtClean="0"/>
              <a:t>Composição </a:t>
            </a:r>
            <a:r>
              <a:rPr lang="pt-PT" dirty="0" err="1" smtClean="0"/>
              <a:t>morfossintática</a:t>
            </a:r>
            <a:endParaRPr lang="pt-PT" dirty="0"/>
          </a:p>
        </p:txBody>
      </p:sp>
      <p:sp>
        <p:nvSpPr>
          <p:cNvPr id="4" name="Rectângulo 3"/>
          <p:cNvSpPr/>
          <p:nvPr/>
        </p:nvSpPr>
        <p:spPr>
          <a:xfrm>
            <a:off x="6804248" y="4365104"/>
            <a:ext cx="1495987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dirty="0" smtClean="0"/>
              <a:t>Manuel Vieira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691680" y="980728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200" dirty="0" smtClean="0"/>
              <a:t>Composição </a:t>
            </a:r>
            <a:r>
              <a:rPr lang="pt-PT" sz="3200" dirty="0" err="1" smtClean="0"/>
              <a:t>morfossintática</a:t>
            </a:r>
            <a:endParaRPr lang="pt-PT" sz="32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1331640" y="2132856"/>
            <a:ext cx="64807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800" dirty="0" smtClean="0"/>
              <a:t>3. Se o composto se constituir por uma </a:t>
            </a:r>
            <a:r>
              <a:rPr lang="pt-PT" sz="2800" b="1" dirty="0" smtClean="0"/>
              <a:t>forma verbal na 3ª pessoa </a:t>
            </a:r>
            <a:r>
              <a:rPr lang="pt-PT" sz="2800" dirty="0" smtClean="0"/>
              <a:t>e um nome, a flexão apenas atinge o 2º elemento.</a:t>
            </a:r>
            <a:endParaRPr lang="pt-PT" sz="28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1331640" y="4077072"/>
            <a:ext cx="6480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/>
              <a:t>Ex: tira-nódoas; bate-chapas; </a:t>
            </a:r>
            <a:r>
              <a:rPr lang="pt-PT" sz="2000" dirty="0" err="1" smtClean="0"/>
              <a:t>picapau</a:t>
            </a:r>
            <a:r>
              <a:rPr lang="pt-PT" sz="2000" dirty="0" smtClean="0"/>
              <a:t>(s).</a:t>
            </a:r>
            <a:endParaRPr lang="pt-PT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691680" y="980728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dirty="0" smtClean="0"/>
              <a:t>Composição morfológica</a:t>
            </a:r>
            <a:endParaRPr lang="pt-PT" sz="32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1115616" y="1844824"/>
            <a:ext cx="669674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600" dirty="0" smtClean="0"/>
              <a:t>Processo de formação de palavras em que se associam </a:t>
            </a:r>
            <a:r>
              <a:rPr lang="pt-PT" sz="2600" b="1" dirty="0" smtClean="0">
                <a:solidFill>
                  <a:srgbClr val="00B0F0"/>
                </a:solidFill>
              </a:rPr>
              <a:t>dois radicais (ou mais) </a:t>
            </a:r>
            <a:r>
              <a:rPr lang="pt-PT" sz="2600" dirty="0" smtClean="0"/>
              <a:t>ou </a:t>
            </a:r>
            <a:r>
              <a:rPr lang="pt-PT" sz="2600" b="1" dirty="0" smtClean="0">
                <a:solidFill>
                  <a:srgbClr val="00B0F0"/>
                </a:solidFill>
              </a:rPr>
              <a:t>um radical e uma palavra</a:t>
            </a:r>
            <a:r>
              <a:rPr lang="pt-PT" sz="2600" dirty="0" smtClean="0"/>
              <a:t>, ligados por uma vogal  (</a:t>
            </a:r>
            <a:r>
              <a:rPr lang="pt-PT" sz="2600" dirty="0" err="1" smtClean="0"/>
              <a:t>vogal</a:t>
            </a:r>
            <a:r>
              <a:rPr lang="pt-PT" sz="2600" dirty="0" smtClean="0"/>
              <a:t> de ligação).</a:t>
            </a:r>
            <a:endParaRPr lang="pt-PT" sz="26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1115616" y="3933056"/>
            <a:ext cx="669674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dirty="0" smtClean="0"/>
              <a:t>1.Radical+radical: </a:t>
            </a:r>
            <a:r>
              <a:rPr lang="pt-PT" sz="2200" dirty="0" err="1" smtClean="0"/>
              <a:t>tecn</a:t>
            </a:r>
            <a:r>
              <a:rPr lang="pt-PT" sz="2200" dirty="0" smtClean="0"/>
              <a:t>[o]</a:t>
            </a:r>
            <a:r>
              <a:rPr lang="pt-PT" sz="2200" dirty="0" err="1" smtClean="0"/>
              <a:t>crata</a:t>
            </a:r>
            <a:r>
              <a:rPr lang="pt-PT" sz="2200" dirty="0" smtClean="0"/>
              <a:t>; </a:t>
            </a:r>
            <a:r>
              <a:rPr lang="pt-PT" sz="2200" dirty="0" err="1" smtClean="0"/>
              <a:t>pir</a:t>
            </a:r>
            <a:r>
              <a:rPr lang="pt-PT" sz="2200" dirty="0" smtClean="0"/>
              <a:t>[o]</a:t>
            </a:r>
            <a:r>
              <a:rPr lang="pt-PT" sz="2200" dirty="0" err="1" smtClean="0"/>
              <a:t>tecnia</a:t>
            </a:r>
            <a:r>
              <a:rPr lang="pt-PT" sz="2200" dirty="0" smtClean="0"/>
              <a:t>.</a:t>
            </a:r>
          </a:p>
          <a:p>
            <a:r>
              <a:rPr lang="pt-PT" sz="2200" dirty="0" smtClean="0"/>
              <a:t>2.radical+radical+</a:t>
            </a:r>
            <a:r>
              <a:rPr lang="pt-PT" sz="2200" dirty="0" err="1" smtClean="0"/>
              <a:t>radical</a:t>
            </a:r>
            <a:r>
              <a:rPr lang="pt-PT" sz="2200" dirty="0" smtClean="0"/>
              <a:t>: psicofisiologia; </a:t>
            </a:r>
            <a:r>
              <a:rPr lang="pt-PT" sz="2200" dirty="0" err="1" smtClean="0"/>
              <a:t>autopsicografia</a:t>
            </a:r>
            <a:endParaRPr lang="pt-PT" sz="2200" dirty="0" smtClean="0"/>
          </a:p>
          <a:p>
            <a:r>
              <a:rPr lang="pt-PT" sz="2200" dirty="0" smtClean="0"/>
              <a:t>3.Radical+palavra: </a:t>
            </a:r>
            <a:r>
              <a:rPr lang="pt-PT" sz="2200" dirty="0" err="1" smtClean="0"/>
              <a:t>lusodescendente</a:t>
            </a:r>
            <a:r>
              <a:rPr lang="pt-PT" sz="2200" dirty="0" smtClean="0"/>
              <a:t>; afro-americano.</a:t>
            </a:r>
          </a:p>
          <a:p>
            <a:r>
              <a:rPr lang="pt-PT" sz="2200" dirty="0" smtClean="0"/>
              <a:t>4. Com vogal de </a:t>
            </a:r>
            <a:r>
              <a:rPr lang="pt-PT" sz="2200" dirty="0" err="1" smtClean="0"/>
              <a:t>ligação:</a:t>
            </a:r>
            <a:r>
              <a:rPr lang="pt-PT" sz="2200" b="1" dirty="0" err="1" smtClean="0"/>
              <a:t>hem</a:t>
            </a:r>
            <a:r>
              <a:rPr lang="pt-PT" sz="2200" b="1" dirty="0" err="1" smtClean="0">
                <a:solidFill>
                  <a:srgbClr val="00B0F0"/>
                </a:solidFill>
              </a:rPr>
              <a:t>o</a:t>
            </a:r>
            <a:r>
              <a:rPr lang="pt-PT" sz="2200" b="1" dirty="0" err="1" smtClean="0"/>
              <a:t>grama</a:t>
            </a:r>
            <a:r>
              <a:rPr lang="pt-PT" sz="2200" b="1" dirty="0" smtClean="0"/>
              <a:t>; ort</a:t>
            </a:r>
            <a:r>
              <a:rPr lang="pt-PT" sz="2200" b="1" dirty="0" smtClean="0">
                <a:solidFill>
                  <a:srgbClr val="00B0F0"/>
                </a:solidFill>
              </a:rPr>
              <a:t>o</a:t>
            </a:r>
            <a:r>
              <a:rPr lang="pt-PT" sz="2200" b="1" dirty="0" smtClean="0"/>
              <a:t>pedia.</a:t>
            </a:r>
            <a:endParaRPr lang="pt-PT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187624" y="4005064"/>
            <a:ext cx="62646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 smtClean="0"/>
              <a:t>Ex:</a:t>
            </a:r>
            <a:r>
              <a:rPr lang="pt-PT" sz="2400" b="1" dirty="0" smtClean="0"/>
              <a:t> </a:t>
            </a:r>
            <a:r>
              <a:rPr lang="pt-PT" sz="2400" b="1" dirty="0" err="1" smtClean="0"/>
              <a:t>Fon</a:t>
            </a:r>
            <a:r>
              <a:rPr lang="pt-PT" sz="2400" b="1" dirty="0" smtClean="0"/>
              <a:t>+</a:t>
            </a:r>
            <a:r>
              <a:rPr lang="pt-PT" sz="2400" b="1" dirty="0" smtClean="0">
                <a:solidFill>
                  <a:srgbClr val="00B0F0"/>
                </a:solidFill>
              </a:rPr>
              <a:t>o</a:t>
            </a:r>
            <a:r>
              <a:rPr lang="pt-PT" sz="2400" b="1" dirty="0" smtClean="0"/>
              <a:t>+grama; </a:t>
            </a:r>
            <a:r>
              <a:rPr lang="pt-PT" sz="2400" b="1" dirty="0" err="1" smtClean="0"/>
              <a:t>psic</a:t>
            </a:r>
            <a:r>
              <a:rPr lang="pt-PT" sz="2400" b="1" dirty="0" smtClean="0"/>
              <a:t>+</a:t>
            </a:r>
            <a:r>
              <a:rPr lang="pt-PT" sz="2400" b="1" dirty="0" smtClean="0">
                <a:solidFill>
                  <a:srgbClr val="00B0F0"/>
                </a:solidFill>
              </a:rPr>
              <a:t>o</a:t>
            </a:r>
            <a:r>
              <a:rPr lang="pt-PT" sz="2400" b="1" dirty="0" smtClean="0"/>
              <a:t>+</a:t>
            </a:r>
            <a:r>
              <a:rPr lang="pt-PT" sz="2400" b="1" dirty="0" err="1" smtClean="0"/>
              <a:t>logia</a:t>
            </a:r>
            <a:r>
              <a:rPr lang="pt-PT" sz="2400" b="1" dirty="0" smtClean="0"/>
              <a:t>; </a:t>
            </a:r>
            <a:r>
              <a:rPr lang="pt-PT" sz="2400" b="1" dirty="0" err="1" smtClean="0"/>
              <a:t>morf</a:t>
            </a:r>
            <a:r>
              <a:rPr lang="pt-PT" sz="2400" b="1" dirty="0" smtClean="0"/>
              <a:t>+</a:t>
            </a:r>
            <a:r>
              <a:rPr lang="pt-PT" sz="2400" b="1" dirty="0" smtClean="0">
                <a:solidFill>
                  <a:srgbClr val="00B0F0"/>
                </a:solidFill>
              </a:rPr>
              <a:t>o</a:t>
            </a:r>
            <a:r>
              <a:rPr lang="pt-PT" sz="2400" b="1" dirty="0" smtClean="0"/>
              <a:t>+sintaxe; </a:t>
            </a:r>
            <a:r>
              <a:rPr lang="pt-PT" sz="2400" b="1" dirty="0" err="1" smtClean="0"/>
              <a:t>agr</a:t>
            </a:r>
            <a:r>
              <a:rPr lang="pt-PT" sz="2400" b="1" dirty="0" smtClean="0"/>
              <a:t>+</a:t>
            </a:r>
            <a:r>
              <a:rPr lang="pt-PT" sz="2400" b="1" dirty="0" smtClean="0">
                <a:solidFill>
                  <a:srgbClr val="00B0F0"/>
                </a:solidFill>
              </a:rPr>
              <a:t>i</a:t>
            </a:r>
            <a:r>
              <a:rPr lang="pt-PT" sz="2400" b="1" dirty="0" smtClean="0"/>
              <a:t>+cultura</a:t>
            </a:r>
            <a:endParaRPr lang="pt-PT" sz="2400" b="1" dirty="0"/>
          </a:p>
        </p:txBody>
      </p:sp>
      <p:sp>
        <p:nvSpPr>
          <p:cNvPr id="3" name="CaixaDeTexto 2"/>
          <p:cNvSpPr txBox="1"/>
          <p:nvPr/>
        </p:nvSpPr>
        <p:spPr>
          <a:xfrm>
            <a:off x="1043608" y="1988840"/>
            <a:ext cx="6696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400" dirty="0" smtClean="0"/>
              <a:t>A maioria dos elementos que dão origem a </a:t>
            </a:r>
            <a:r>
              <a:rPr lang="pt-PT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compostos morfológicos </a:t>
            </a:r>
            <a:r>
              <a:rPr lang="pt-PT" sz="2400" dirty="0" smtClean="0"/>
              <a:t>provêm do latim ou do grego. Muitos termos técnicos e </a:t>
            </a:r>
            <a:r>
              <a:rPr lang="pt-PT" sz="2400" dirty="0"/>
              <a:t>c</a:t>
            </a:r>
            <a:r>
              <a:rPr lang="pt-PT" sz="2400" dirty="0" smtClean="0"/>
              <a:t>ientíficos resultam da associação de radicais dessas línguas.</a:t>
            </a:r>
            <a:endParaRPr lang="pt-PT" sz="24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1691680" y="980728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dirty="0" smtClean="0"/>
              <a:t>Composição morfológica</a:t>
            </a:r>
            <a:endParaRPr lang="pt-PT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899592" y="2060848"/>
            <a:ext cx="6912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400" dirty="0" smtClean="0"/>
              <a:t>Na composição morfológica, apenas o segundo elemento do composto admite variação em género e /número.</a:t>
            </a:r>
            <a:endParaRPr lang="pt-PT" sz="24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1691680" y="980728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dirty="0" smtClean="0"/>
              <a:t>Composição morfológica</a:t>
            </a:r>
            <a:endParaRPr lang="pt-PT" sz="32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899592" y="3573016"/>
            <a:ext cx="288032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000" dirty="0" smtClean="0"/>
              <a:t>Ex:</a:t>
            </a:r>
            <a:r>
              <a:rPr lang="pt-PT" sz="2000" b="1" dirty="0" smtClean="0"/>
              <a:t> luso-descendente; </a:t>
            </a:r>
          </a:p>
          <a:p>
            <a:pPr algn="just"/>
            <a:r>
              <a:rPr lang="pt-PT" sz="2000" b="1" dirty="0" smtClean="0"/>
              <a:t>luso-descendentes. </a:t>
            </a:r>
          </a:p>
          <a:p>
            <a:pPr algn="just"/>
            <a:r>
              <a:rPr lang="pt-PT" sz="2000" b="1" dirty="0" err="1" smtClean="0"/>
              <a:t>*lusos-descendentes</a:t>
            </a:r>
            <a:r>
              <a:rPr lang="pt-PT" sz="2000" b="1" dirty="0" smtClean="0"/>
              <a:t>; </a:t>
            </a:r>
          </a:p>
          <a:p>
            <a:pPr algn="just"/>
            <a:r>
              <a:rPr lang="pt-PT" sz="2000" b="1" dirty="0" err="1" smtClean="0"/>
              <a:t>*lusa-descendente</a:t>
            </a:r>
            <a:r>
              <a:rPr lang="pt-PT" sz="2000" b="1" dirty="0" smtClean="0"/>
              <a:t>; </a:t>
            </a:r>
          </a:p>
          <a:p>
            <a:pPr algn="just"/>
            <a:r>
              <a:rPr lang="pt-PT" sz="2000" b="1" dirty="0" err="1" smtClean="0"/>
              <a:t>*lusas-descendentes</a:t>
            </a:r>
            <a:r>
              <a:rPr lang="pt-PT" sz="2000" b="1" dirty="0" smtClean="0"/>
              <a:t>.</a:t>
            </a:r>
            <a:endParaRPr lang="pt-PT" sz="2000" b="1" dirty="0"/>
          </a:p>
        </p:txBody>
      </p:sp>
      <p:sp>
        <p:nvSpPr>
          <p:cNvPr id="5" name="CaixaDeTexto 4"/>
          <p:cNvSpPr txBox="1"/>
          <p:nvPr/>
        </p:nvSpPr>
        <p:spPr>
          <a:xfrm>
            <a:off x="4139952" y="3597984"/>
            <a:ext cx="252028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000" dirty="0" smtClean="0"/>
              <a:t>Ex:</a:t>
            </a:r>
            <a:r>
              <a:rPr lang="pt-PT" sz="2000" b="1" dirty="0" smtClean="0"/>
              <a:t> sociocultural; </a:t>
            </a:r>
          </a:p>
          <a:p>
            <a:pPr algn="just"/>
            <a:r>
              <a:rPr lang="pt-PT" sz="2000" b="1" smtClean="0"/>
              <a:t>socioculturais</a:t>
            </a:r>
            <a:r>
              <a:rPr lang="pt-PT" sz="2000" b="1" dirty="0" smtClean="0"/>
              <a:t>.</a:t>
            </a:r>
          </a:p>
          <a:p>
            <a:pPr algn="just"/>
            <a:r>
              <a:rPr lang="pt-PT" sz="2000" b="1" dirty="0" err="1" smtClean="0"/>
              <a:t>*socios-culturais</a:t>
            </a:r>
            <a:r>
              <a:rPr lang="pt-PT" sz="2000" b="1" dirty="0" smtClean="0"/>
              <a:t>; </a:t>
            </a:r>
          </a:p>
          <a:p>
            <a:pPr algn="just"/>
            <a:r>
              <a:rPr lang="pt-PT" sz="2000" b="1" dirty="0" err="1" smtClean="0"/>
              <a:t>*socia-cultural</a:t>
            </a:r>
            <a:r>
              <a:rPr lang="pt-PT" sz="2000" b="1" dirty="0" smtClean="0"/>
              <a:t>; </a:t>
            </a:r>
          </a:p>
          <a:p>
            <a:pPr algn="just"/>
            <a:r>
              <a:rPr lang="pt-PT" sz="2000" b="1" dirty="0" err="1" smtClean="0"/>
              <a:t>*socias-culturais</a:t>
            </a:r>
            <a:r>
              <a:rPr lang="pt-PT" sz="2000" b="1" dirty="0" smtClean="0"/>
              <a:t>.</a:t>
            </a:r>
            <a:endParaRPr lang="pt-PT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691680" y="980728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dirty="0" smtClean="0"/>
              <a:t>Composição morfológica</a:t>
            </a:r>
            <a:endParaRPr lang="pt-PT" sz="32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1115616" y="2348880"/>
            <a:ext cx="66247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800" dirty="0" smtClean="0"/>
              <a:t>A composição morfológica permite criar novas palavras através da associação de radicais ou de radicais e palavras.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1115616" y="4077072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/>
              <a:t>Ex: </a:t>
            </a:r>
            <a:r>
              <a:rPr lang="pt-PT" sz="2000" b="1" dirty="0" err="1" smtClean="0"/>
              <a:t>ciber</a:t>
            </a:r>
            <a:r>
              <a:rPr lang="pt-PT" sz="2000" dirty="0" err="1" smtClean="0"/>
              <a:t>café</a:t>
            </a:r>
            <a:r>
              <a:rPr lang="pt-PT" sz="2000" dirty="0" smtClean="0"/>
              <a:t>: </a:t>
            </a:r>
            <a:r>
              <a:rPr lang="pt-PT" sz="2000" b="1" dirty="0" smtClean="0"/>
              <a:t>tele</a:t>
            </a:r>
            <a:r>
              <a:rPr lang="pt-PT" sz="2000" dirty="0" smtClean="0"/>
              <a:t>texto; </a:t>
            </a:r>
            <a:r>
              <a:rPr lang="pt-PT" sz="2000" b="1" dirty="0" smtClean="0"/>
              <a:t>tele</a:t>
            </a:r>
            <a:r>
              <a:rPr lang="pt-PT" sz="2000" dirty="0" smtClean="0"/>
              <a:t>conferência; </a:t>
            </a:r>
            <a:r>
              <a:rPr lang="pt-PT" sz="2000" b="1" dirty="0" err="1" smtClean="0"/>
              <a:t>tele</a:t>
            </a:r>
            <a:r>
              <a:rPr lang="pt-PT" sz="2000" dirty="0" err="1" smtClean="0"/>
              <a:t>medicina</a:t>
            </a:r>
            <a:r>
              <a:rPr lang="pt-PT" sz="2000" dirty="0" smtClean="0"/>
              <a:t>; </a:t>
            </a:r>
            <a:r>
              <a:rPr lang="pt-PT" sz="2000" b="1" dirty="0" err="1" smtClean="0"/>
              <a:t>neuro</a:t>
            </a:r>
            <a:r>
              <a:rPr lang="pt-PT" sz="2000" dirty="0" err="1" smtClean="0"/>
              <a:t>medicina</a:t>
            </a:r>
            <a:r>
              <a:rPr lang="pt-PT" sz="2000" dirty="0" smtClean="0"/>
              <a:t>.</a:t>
            </a:r>
            <a:endParaRPr lang="pt-PT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691680" y="980728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dirty="0" smtClean="0"/>
              <a:t>Composição </a:t>
            </a:r>
            <a:r>
              <a:rPr lang="pt-PT" sz="3200" dirty="0" err="1" smtClean="0"/>
              <a:t>morfossintática</a:t>
            </a:r>
            <a:endParaRPr lang="pt-PT" sz="32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1331640" y="2348880"/>
            <a:ext cx="59766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800" dirty="0" smtClean="0"/>
              <a:t>Os </a:t>
            </a:r>
            <a:r>
              <a:rPr lang="pt-PT" sz="3200" dirty="0" smtClean="0"/>
              <a:t>compostos</a:t>
            </a:r>
            <a:r>
              <a:rPr lang="pt-PT" sz="2800" dirty="0" smtClean="0"/>
              <a:t> </a:t>
            </a:r>
            <a:r>
              <a:rPr lang="pt-PT" sz="2800" dirty="0" err="1" smtClean="0"/>
              <a:t>morfossintáticos</a:t>
            </a:r>
            <a:r>
              <a:rPr lang="pt-PT" sz="2800" dirty="0" smtClean="0"/>
              <a:t> resultam da associação de duas ou mais palavras.</a:t>
            </a:r>
            <a:endParaRPr lang="pt-PT" sz="28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1259632" y="4254187"/>
            <a:ext cx="63367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dirty="0" smtClean="0"/>
              <a:t>Ex1: bebé-proveta; surdo-mudo; </a:t>
            </a:r>
            <a:r>
              <a:rPr lang="pt-PT" sz="2200" dirty="0" err="1" smtClean="0"/>
              <a:t>bomba-relógio</a:t>
            </a:r>
            <a:r>
              <a:rPr lang="pt-PT" sz="2200" dirty="0" smtClean="0"/>
              <a:t>; </a:t>
            </a:r>
            <a:endParaRPr lang="pt-PT" sz="22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1259632" y="4870321"/>
            <a:ext cx="64807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dirty="0" smtClean="0"/>
              <a:t>Ex2: fim de semana; pé de meia</a:t>
            </a:r>
            <a:endParaRPr lang="pt-PT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691680" y="980728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dirty="0" smtClean="0"/>
              <a:t>Composição </a:t>
            </a:r>
            <a:r>
              <a:rPr lang="pt-PT" sz="3200" dirty="0" err="1" smtClean="0"/>
              <a:t>morfossintática</a:t>
            </a:r>
            <a:endParaRPr lang="pt-PT" sz="32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1403648" y="2420888"/>
            <a:ext cx="58326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800" dirty="0" smtClean="0"/>
              <a:t>Podemos, normalmente, associar nomes a nomes, </a:t>
            </a:r>
            <a:r>
              <a:rPr lang="pt-PT" sz="2800" dirty="0" err="1" smtClean="0"/>
              <a:t>nomes</a:t>
            </a:r>
            <a:r>
              <a:rPr lang="pt-PT" sz="2800" dirty="0" smtClean="0"/>
              <a:t> a </a:t>
            </a:r>
            <a:r>
              <a:rPr lang="pt-PT" sz="2800" dirty="0" err="1" smtClean="0"/>
              <a:t>adjetivos</a:t>
            </a:r>
            <a:r>
              <a:rPr lang="pt-PT" sz="2800" dirty="0" smtClean="0"/>
              <a:t> </a:t>
            </a:r>
            <a:r>
              <a:rPr lang="pt-PT" sz="2800" dirty="0" err="1" smtClean="0"/>
              <a:t>adjetivos</a:t>
            </a:r>
            <a:r>
              <a:rPr lang="pt-PT" sz="2800" dirty="0" smtClean="0"/>
              <a:t> a </a:t>
            </a:r>
            <a:r>
              <a:rPr lang="pt-PT" sz="2800" dirty="0" err="1" smtClean="0"/>
              <a:t>adjetivos</a:t>
            </a:r>
            <a:r>
              <a:rPr lang="pt-PT" sz="2800" dirty="0" smtClean="0"/>
              <a:t>, nomes a verbos.</a:t>
            </a:r>
            <a:endParaRPr lang="pt-PT" sz="28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1403648" y="4221088"/>
            <a:ext cx="59046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dirty="0" smtClean="0"/>
              <a:t>1.trabalhador-estudante; 2.via </a:t>
            </a:r>
            <a:r>
              <a:rPr lang="pt-PT" sz="2200" dirty="0" err="1" smtClean="0"/>
              <a:t>látea</a:t>
            </a:r>
            <a:r>
              <a:rPr lang="pt-PT" sz="2200" dirty="0" smtClean="0"/>
              <a:t>; 3.surdo-mudo; 4.abre-latas</a:t>
            </a:r>
            <a:endParaRPr lang="pt-PT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691680" y="980728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200" dirty="0" smtClean="0"/>
              <a:t>Composição </a:t>
            </a:r>
            <a:r>
              <a:rPr lang="pt-PT" sz="3200" dirty="0" err="1" smtClean="0"/>
              <a:t>morfossintática</a:t>
            </a:r>
            <a:endParaRPr lang="pt-PT" sz="32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827584" y="1988840"/>
            <a:ext cx="734481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800" dirty="0" smtClean="0"/>
              <a:t>Os compostos </a:t>
            </a:r>
            <a:r>
              <a:rPr lang="pt-PT" sz="2800" dirty="0" err="1" smtClean="0"/>
              <a:t>morfossintáticos</a:t>
            </a:r>
            <a:r>
              <a:rPr lang="pt-PT" sz="2800" dirty="0" smtClean="0"/>
              <a:t> possuem diversas estruturas, implicando diferenças ao nível da </a:t>
            </a:r>
            <a:r>
              <a:rPr lang="pt-PT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interpretação semântica </a:t>
            </a:r>
            <a:r>
              <a:rPr lang="pt-PT" sz="2800" dirty="0" smtClean="0"/>
              <a:t>da palavra e da sua </a:t>
            </a:r>
            <a:r>
              <a:rPr lang="pt-PT" sz="2800" b="1" dirty="0" smtClean="0"/>
              <a:t>flexão em género e número</a:t>
            </a:r>
            <a:r>
              <a:rPr lang="pt-PT" sz="2800" dirty="0" smtClean="0"/>
              <a:t>.</a:t>
            </a:r>
            <a:endParaRPr lang="pt-PT" sz="28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827584" y="4005064"/>
            <a:ext cx="7344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400" dirty="0" smtClean="0"/>
              <a:t>1.Quando ambas as palavras dão igual contributo para o valor semântico do composto, ambas variam em género e número.</a:t>
            </a:r>
            <a:endParaRPr lang="pt-PT" sz="2400" dirty="0"/>
          </a:p>
        </p:txBody>
      </p:sp>
      <p:sp>
        <p:nvSpPr>
          <p:cNvPr id="6" name="CaixaDeTexto 5"/>
          <p:cNvSpPr txBox="1"/>
          <p:nvPr/>
        </p:nvSpPr>
        <p:spPr>
          <a:xfrm>
            <a:off x="827584" y="5445224"/>
            <a:ext cx="73448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dirty="0" smtClean="0"/>
              <a:t>Ex: trabalhador-estudante/trabalhadores-estudantes; trabalhadoras-estudantes. surdo/a/</a:t>
            </a:r>
            <a:r>
              <a:rPr lang="pt-PT" sz="2200" dirty="0" err="1" smtClean="0"/>
              <a:t>s-mudo</a:t>
            </a:r>
            <a:r>
              <a:rPr lang="pt-PT" sz="2200" dirty="0" smtClean="0"/>
              <a:t>/a/s.</a:t>
            </a:r>
            <a:endParaRPr lang="pt-PT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691680" y="980728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200" dirty="0" smtClean="0"/>
              <a:t>Composição </a:t>
            </a:r>
            <a:r>
              <a:rPr lang="pt-PT" sz="3200" dirty="0" err="1" smtClean="0"/>
              <a:t>morfossintática</a:t>
            </a:r>
            <a:endParaRPr lang="pt-PT" sz="32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755576" y="2060848"/>
            <a:ext cx="691276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800" dirty="0" smtClean="0"/>
              <a:t>2. Se o valor semântico da </a:t>
            </a:r>
            <a:r>
              <a:rPr lang="pt-PT" sz="2800" b="1" dirty="0" smtClean="0"/>
              <a:t>palavra da esquerda é modificado pelo elemento da direita</a:t>
            </a:r>
            <a:r>
              <a:rPr lang="pt-PT" sz="2800" dirty="0" smtClean="0"/>
              <a:t>, apenas o elemento da esquerda é flexionado em género e número.</a:t>
            </a:r>
            <a:endParaRPr lang="pt-PT" sz="28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755576" y="4725144"/>
            <a:ext cx="71287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/>
              <a:t>Ex: bomba/</a:t>
            </a:r>
            <a:r>
              <a:rPr lang="pt-PT" sz="2000" dirty="0" err="1" smtClean="0"/>
              <a:t>s-relógio</a:t>
            </a:r>
            <a:r>
              <a:rPr lang="pt-PT" sz="2000" dirty="0" smtClean="0"/>
              <a:t>; homem/</a:t>
            </a:r>
            <a:r>
              <a:rPr lang="pt-PT" sz="2000" dirty="0" err="1" smtClean="0"/>
              <a:t>ns-rã</a:t>
            </a:r>
            <a:r>
              <a:rPr lang="pt-PT" sz="2000" dirty="0" smtClean="0"/>
              <a:t>;</a:t>
            </a:r>
            <a:endParaRPr lang="pt-PT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894</TotalTime>
  <Words>384</Words>
  <Application>Microsoft Office PowerPoint</Application>
  <PresentationFormat>Apresentação no Ecrã 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10</vt:i4>
      </vt:variant>
    </vt:vector>
  </HeadingPairs>
  <TitlesOfParts>
    <vt:vector size="11" baseType="lpstr">
      <vt:lpstr>Fluxo</vt:lpstr>
      <vt:lpstr>Processos morfológicos de formação de palavras</vt:lpstr>
      <vt:lpstr>Diapositivo 2</vt:lpstr>
      <vt:lpstr>Diapositivo 3</vt:lpstr>
      <vt:lpstr>Diapositivo 4</vt:lpstr>
      <vt:lpstr>Diapositivo 5</vt:lpstr>
      <vt:lpstr>Diapositivo 6</vt:lpstr>
      <vt:lpstr>Diapositivo 7</vt:lpstr>
      <vt:lpstr>Diapositivo 8</vt:lpstr>
      <vt:lpstr>Diapositivo 9</vt:lpstr>
      <vt:lpstr>Diapositivo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Processos morfológicos de formação de palavras</dc:title>
  <dc:creator>tmn</dc:creator>
  <cp:lastModifiedBy>-</cp:lastModifiedBy>
  <cp:revision>22</cp:revision>
  <dcterms:created xsi:type="dcterms:W3CDTF">2011-10-11T21:09:38Z</dcterms:created>
  <dcterms:modified xsi:type="dcterms:W3CDTF">2012-01-26T10:25:38Z</dcterms:modified>
</cp:coreProperties>
</file>