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c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xão rect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c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xão rect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c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xão rect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C35CF34-1C3E-4CAF-ADED-5B34D10319CA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F741588-9B0D-4292-8872-E044A7F77E3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processos morfológicos de formação de palavras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Conversão e derivação não </a:t>
            </a:r>
            <a:r>
              <a:rPr lang="pt-PT" dirty="0" err="1" smtClean="0"/>
              <a:t>afixal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6804248" y="4149080"/>
            <a:ext cx="1495987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Manuel Vieira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99592" y="76470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/>
              <a:t>Conversão (derivação imprópria)</a:t>
            </a:r>
            <a:endParaRPr lang="pt-PT" sz="36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899592" y="1700808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Tanto a </a:t>
            </a:r>
            <a:r>
              <a:rPr lang="pt-PT" sz="3200" b="1" dirty="0" smtClean="0"/>
              <a:t>conversão</a:t>
            </a:r>
            <a:r>
              <a:rPr lang="pt-PT" sz="2800" dirty="0" smtClean="0"/>
              <a:t> como a </a:t>
            </a:r>
            <a:r>
              <a:rPr lang="pt-PT" sz="3200" b="1" dirty="0" smtClean="0"/>
              <a:t>derivação não </a:t>
            </a:r>
            <a:r>
              <a:rPr lang="pt-PT" sz="3200" b="1" dirty="0" err="1" smtClean="0"/>
              <a:t>afixal</a:t>
            </a:r>
            <a:r>
              <a:rPr lang="pt-PT" sz="2800" dirty="0" smtClean="0"/>
              <a:t> não pressupõem a adição de constituintes, como acontece na derivação.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27584" y="3933056"/>
            <a:ext cx="75608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Quando submetida a um processo de conversão a palavra sofre uma alteração de classe de palavras e do seu valor semântico, mas não altera a sua forma.</a:t>
            </a:r>
            <a:endParaRPr lang="pt-P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15616" y="764704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/>
              <a:t>Conversão (derivação imprópria)</a:t>
            </a:r>
            <a:endParaRPr lang="pt-PT" sz="36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547664" y="1772816"/>
          <a:ext cx="60960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Advérbio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Nome </a:t>
                      </a:r>
                      <a:endParaRPr lang="pt-PT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Ele não trabalha </a:t>
                      </a:r>
                      <a:r>
                        <a:rPr lang="pt-PT" sz="2000" b="1" dirty="0" smtClean="0">
                          <a:solidFill>
                            <a:srgbClr val="C00000"/>
                          </a:solidFill>
                        </a:rPr>
                        <a:t>nada</a:t>
                      </a:r>
                      <a:r>
                        <a:rPr lang="pt-PT" dirty="0" smtClean="0"/>
                        <a:t>.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“O</a:t>
                      </a:r>
                      <a:r>
                        <a:rPr lang="pt-PT" baseline="0" dirty="0" smtClean="0"/>
                        <a:t> mito é o </a:t>
                      </a:r>
                      <a:r>
                        <a:rPr lang="pt-PT" sz="2000" b="1" baseline="0" dirty="0" smtClean="0">
                          <a:solidFill>
                            <a:srgbClr val="C00000"/>
                          </a:solidFill>
                        </a:rPr>
                        <a:t>nada</a:t>
                      </a:r>
                      <a:r>
                        <a:rPr lang="pt-PT" baseline="0" dirty="0" smtClean="0"/>
                        <a:t> que é tudo”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572344" y="2852936"/>
          <a:ext cx="60960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Verbo</a:t>
                      </a:r>
                      <a:r>
                        <a:rPr lang="pt-PT" sz="2400" baseline="0" dirty="0" smtClean="0"/>
                        <a:t> (P. passado)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Nome </a:t>
                      </a:r>
                      <a:endParaRPr lang="pt-PT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Retomou</a:t>
                      </a:r>
                      <a:r>
                        <a:rPr lang="pt-PT" baseline="0" dirty="0" smtClean="0"/>
                        <a:t> o trabalho </a:t>
                      </a:r>
                      <a:r>
                        <a:rPr lang="pt-PT" sz="2000" b="1" baseline="0" dirty="0" smtClean="0">
                          <a:solidFill>
                            <a:srgbClr val="C00000"/>
                          </a:solidFill>
                        </a:rPr>
                        <a:t>passado</a:t>
                      </a:r>
                      <a:r>
                        <a:rPr lang="pt-PT" baseline="0" dirty="0" smtClean="0"/>
                        <a:t> um minuto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O </a:t>
                      </a:r>
                      <a:r>
                        <a:rPr lang="pt-PT" sz="2000" b="1" dirty="0" smtClean="0">
                          <a:solidFill>
                            <a:srgbClr val="C00000"/>
                          </a:solidFill>
                        </a:rPr>
                        <a:t>passado</a:t>
                      </a:r>
                      <a:r>
                        <a:rPr lang="pt-PT" dirty="0" smtClean="0"/>
                        <a:t> é bom para recordar.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572344" y="4221088"/>
          <a:ext cx="6096000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2400" dirty="0" err="1" smtClean="0"/>
                        <a:t>Adjetivo</a:t>
                      </a:r>
                      <a:r>
                        <a:rPr lang="pt-PT" sz="2400" dirty="0" smtClean="0"/>
                        <a:t> 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Nome </a:t>
                      </a:r>
                      <a:endParaRPr lang="pt-PT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Há muitas pessoas </a:t>
                      </a:r>
                      <a:r>
                        <a:rPr lang="pt-PT" b="1" dirty="0" smtClean="0">
                          <a:solidFill>
                            <a:srgbClr val="C00000"/>
                          </a:solidFill>
                        </a:rPr>
                        <a:t>pobres</a:t>
                      </a:r>
                      <a:r>
                        <a:rPr lang="pt-PT" dirty="0" smtClean="0"/>
                        <a:t> sem nenhum rendimento.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Os</a:t>
                      </a:r>
                      <a:r>
                        <a:rPr lang="pt-PT" baseline="0" dirty="0" smtClean="0"/>
                        <a:t> </a:t>
                      </a:r>
                      <a:r>
                        <a:rPr lang="pt-PT" sz="2000" b="1" baseline="0" dirty="0" smtClean="0">
                          <a:solidFill>
                            <a:srgbClr val="C00000"/>
                          </a:solidFill>
                        </a:rPr>
                        <a:t>pobres</a:t>
                      </a:r>
                      <a:r>
                        <a:rPr lang="pt-PT" baseline="0" dirty="0" smtClean="0"/>
                        <a:t> são cada vez mais nas sociedades modernas.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55576" y="764704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/>
              <a:t>Conversão (derivação imprópria)</a:t>
            </a:r>
            <a:endParaRPr lang="pt-PT" sz="36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1547664" y="1772816"/>
          <a:ext cx="6096000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Advérbio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Nome </a:t>
                      </a:r>
                      <a:endParaRPr lang="pt-PT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Passei </a:t>
                      </a:r>
                      <a:r>
                        <a:rPr lang="pt-PT" sz="2000" b="1" dirty="0" smtClean="0">
                          <a:solidFill>
                            <a:srgbClr val="C00000"/>
                          </a:solidFill>
                        </a:rPr>
                        <a:t>mal</a:t>
                      </a:r>
                      <a:r>
                        <a:rPr lang="pt-PT" dirty="0" smtClean="0"/>
                        <a:t> a noite.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O </a:t>
                      </a:r>
                      <a:r>
                        <a:rPr lang="pt-PT" sz="2000" b="1" dirty="0" smtClean="0">
                          <a:solidFill>
                            <a:srgbClr val="C00000"/>
                          </a:solidFill>
                        </a:rPr>
                        <a:t>mal</a:t>
                      </a:r>
                      <a:r>
                        <a:rPr lang="pt-PT" dirty="0" smtClean="0"/>
                        <a:t> por vezes compensa.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572344" y="2852936"/>
          <a:ext cx="6096000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Verbo</a:t>
                      </a:r>
                      <a:r>
                        <a:rPr lang="pt-PT" sz="2400" baseline="0" dirty="0" smtClean="0"/>
                        <a:t> (infinitivo)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Nome </a:t>
                      </a:r>
                      <a:endParaRPr lang="pt-PT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Estive parado um momento a </a:t>
                      </a:r>
                      <a:r>
                        <a:rPr lang="pt-PT" sz="2000" b="1" dirty="0" smtClean="0">
                          <a:solidFill>
                            <a:srgbClr val="C00000"/>
                          </a:solidFill>
                        </a:rPr>
                        <a:t>olhar</a:t>
                      </a:r>
                      <a:r>
                        <a:rPr lang="pt-PT" dirty="0" smtClean="0"/>
                        <a:t> o infinito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Lançou-lhe um </a:t>
                      </a:r>
                      <a:r>
                        <a:rPr lang="pt-PT" sz="2000" b="1" dirty="0" smtClean="0">
                          <a:solidFill>
                            <a:srgbClr val="C00000"/>
                          </a:solidFill>
                        </a:rPr>
                        <a:t>olhar</a:t>
                      </a:r>
                      <a:r>
                        <a:rPr lang="pt-PT" dirty="0" smtClean="0"/>
                        <a:t> furioso.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572344" y="4221088"/>
          <a:ext cx="6096000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Interjeição 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400" dirty="0" smtClean="0"/>
                        <a:t>Nome </a:t>
                      </a:r>
                      <a:endParaRPr lang="pt-PT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2000" b="1" dirty="0" smtClean="0">
                          <a:solidFill>
                            <a:srgbClr val="C00000"/>
                          </a:solidFill>
                        </a:rPr>
                        <a:t>Ai</a:t>
                      </a:r>
                      <a:r>
                        <a:rPr lang="pt-PT" dirty="0" smtClean="0"/>
                        <a:t>!</a:t>
                      </a:r>
                      <a:r>
                        <a:rPr lang="pt-PT" baseline="0" dirty="0" smtClean="0"/>
                        <a:t> Não me pises!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Ela soltou um </a:t>
                      </a:r>
                      <a:r>
                        <a:rPr lang="pt-PT" sz="2000" b="1" dirty="0" smtClean="0">
                          <a:solidFill>
                            <a:srgbClr val="C00000"/>
                          </a:solidFill>
                        </a:rPr>
                        <a:t>ai</a:t>
                      </a:r>
                      <a:r>
                        <a:rPr lang="pt-PT" dirty="0" smtClean="0"/>
                        <a:t> de dor.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76470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/>
              <a:t>Conversão (derivação imprópria)</a:t>
            </a:r>
            <a:endParaRPr lang="pt-PT" sz="36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755576" y="1970837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O processo de conversão permite, com frequência, a introdução de neologismos.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27584" y="3356992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Ex1: Aqui, não há </a:t>
            </a:r>
            <a:r>
              <a:rPr lang="pt-PT" sz="2800" b="1" dirty="0" smtClean="0">
                <a:solidFill>
                  <a:srgbClr val="C00000"/>
                </a:solidFill>
              </a:rPr>
              <a:t>mas</a:t>
            </a:r>
            <a:r>
              <a:rPr lang="pt-PT" sz="2800" dirty="0" smtClean="0"/>
              <a:t> nem </a:t>
            </a:r>
            <a:r>
              <a:rPr lang="pt-PT" sz="2800" b="1" dirty="0" smtClean="0"/>
              <a:t>meio mas</a:t>
            </a:r>
            <a:r>
              <a:rPr lang="pt-PT" sz="2800" dirty="0" smtClean="0"/>
              <a:t>!</a:t>
            </a:r>
            <a:endParaRPr lang="pt-PT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27584" y="4149080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Ex2:Deixemo-nos de </a:t>
            </a:r>
            <a:r>
              <a:rPr lang="pt-PT" sz="2800" b="1" dirty="0" err="1" smtClean="0">
                <a:solidFill>
                  <a:srgbClr val="C00000"/>
                </a:solidFill>
              </a:rPr>
              <a:t>entretantos</a:t>
            </a:r>
            <a:r>
              <a:rPr lang="pt-PT" sz="2800" dirty="0" smtClean="0"/>
              <a:t> e vamos aos </a:t>
            </a:r>
            <a:r>
              <a:rPr lang="pt-PT" sz="2800" b="1" dirty="0" err="1" smtClean="0">
                <a:solidFill>
                  <a:srgbClr val="C00000"/>
                </a:solidFill>
              </a:rPr>
              <a:t>finalmentes</a:t>
            </a:r>
            <a:r>
              <a:rPr lang="pt-PT" sz="2800" dirty="0" smtClean="0"/>
              <a:t>.</a:t>
            </a:r>
            <a:endParaRPr lang="pt-P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764704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 smtClean="0"/>
              <a:t>Derivação não </a:t>
            </a:r>
            <a:r>
              <a:rPr lang="pt-PT" sz="3600" dirty="0" err="1" smtClean="0"/>
              <a:t>afixal</a:t>
            </a:r>
            <a:endParaRPr lang="pt-PT" sz="36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259632" y="1916832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Com este tipo de derivação formamos </a:t>
            </a:r>
            <a:r>
              <a:rPr lang="pt-PT" sz="2800" b="1" dirty="0" smtClean="0"/>
              <a:t>nomes</a:t>
            </a:r>
            <a:r>
              <a:rPr lang="pt-PT" sz="2800" dirty="0" smtClean="0"/>
              <a:t> a partir de verbos.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331640" y="3212976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Procedimento: substituição da vogal temática e sufixo de flexão do verbo pelo índice temático dos nomes e (eventual) sufixo de flexão.</a:t>
            </a:r>
            <a:endParaRPr lang="pt-P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75656" y="764704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 smtClean="0"/>
              <a:t>Derivação não </a:t>
            </a:r>
            <a:r>
              <a:rPr lang="pt-PT" sz="3600" dirty="0" err="1" smtClean="0"/>
              <a:t>afixal</a:t>
            </a:r>
            <a:endParaRPr lang="pt-PT" sz="3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763688" y="1988840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Avis</a:t>
            </a:r>
            <a:r>
              <a:rPr lang="pt-PT" sz="4400" b="1" dirty="0" smtClean="0"/>
              <a:t>ar</a:t>
            </a:r>
            <a:r>
              <a:rPr lang="pt-PT" sz="3200" dirty="0" smtClean="0"/>
              <a:t> </a:t>
            </a:r>
            <a:endParaRPr lang="pt-PT" sz="3200" dirty="0"/>
          </a:p>
        </p:txBody>
      </p:sp>
      <p:cxnSp>
        <p:nvCxnSpPr>
          <p:cNvPr id="10" name="Conexão recta unidireccional 9"/>
          <p:cNvCxnSpPr/>
          <p:nvPr/>
        </p:nvCxnSpPr>
        <p:spPr>
          <a:xfrm flipH="1">
            <a:off x="2411760" y="2564904"/>
            <a:ext cx="43204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/>
          <p:cNvSpPr txBox="1"/>
          <p:nvPr/>
        </p:nvSpPr>
        <p:spPr>
          <a:xfrm>
            <a:off x="1619672" y="37170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Vogal temática</a:t>
            </a:r>
            <a:endParaRPr lang="pt-PT" dirty="0"/>
          </a:p>
        </p:txBody>
      </p:sp>
      <p:cxnSp>
        <p:nvCxnSpPr>
          <p:cNvPr id="12" name="Conexão recta unidireccional 11"/>
          <p:cNvCxnSpPr/>
          <p:nvPr/>
        </p:nvCxnSpPr>
        <p:spPr>
          <a:xfrm>
            <a:off x="3203848" y="2564904"/>
            <a:ext cx="72008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3419872" y="37170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Sufixo de flexão</a:t>
            </a:r>
            <a:endParaRPr lang="pt-PT" dirty="0"/>
          </a:p>
        </p:txBody>
      </p:sp>
      <p:sp>
        <p:nvSpPr>
          <p:cNvPr id="17" name="Seta para a direita 16"/>
          <p:cNvSpPr/>
          <p:nvPr/>
        </p:nvSpPr>
        <p:spPr>
          <a:xfrm>
            <a:off x="3563888" y="2348880"/>
            <a:ext cx="144016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" name="CaixaDeTexto 17"/>
          <p:cNvSpPr txBox="1"/>
          <p:nvPr/>
        </p:nvSpPr>
        <p:spPr>
          <a:xfrm>
            <a:off x="5004048" y="191683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/>
              <a:t>Avis</a:t>
            </a:r>
            <a:r>
              <a:rPr lang="pt-PT" sz="4800" b="1" dirty="0" smtClean="0">
                <a:solidFill>
                  <a:schemeClr val="accent6">
                    <a:lumMod val="75000"/>
                  </a:schemeClr>
                </a:solidFill>
              </a:rPr>
              <a:t>o(</a:t>
            </a:r>
            <a:r>
              <a:rPr lang="pt-PT" sz="4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</a:t>
            </a:r>
            <a:r>
              <a:rPr lang="pt-PT" sz="4800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pt-PT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Conexão recta unidireccional 18"/>
          <p:cNvCxnSpPr/>
          <p:nvPr/>
        </p:nvCxnSpPr>
        <p:spPr>
          <a:xfrm flipH="1">
            <a:off x="6012160" y="2492896"/>
            <a:ext cx="21602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ixaDeTexto 20"/>
          <p:cNvSpPr txBox="1"/>
          <p:nvPr/>
        </p:nvSpPr>
        <p:spPr>
          <a:xfrm>
            <a:off x="5292080" y="37170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Índice temático</a:t>
            </a:r>
            <a:endParaRPr lang="pt-PT" dirty="0"/>
          </a:p>
        </p:txBody>
      </p:sp>
      <p:cxnSp>
        <p:nvCxnSpPr>
          <p:cNvPr id="22" name="Conexão recta unidireccional 21"/>
          <p:cNvCxnSpPr/>
          <p:nvPr/>
        </p:nvCxnSpPr>
        <p:spPr>
          <a:xfrm>
            <a:off x="6876256" y="2564904"/>
            <a:ext cx="43204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7092280" y="37170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Sufixo de flexão</a:t>
            </a:r>
            <a:endParaRPr lang="pt-PT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1115616" y="486916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 smtClean="0"/>
              <a:t>A vogal temática (-</a:t>
            </a:r>
            <a:r>
              <a:rPr lang="pt-PT" sz="2400" b="1" dirty="0" smtClean="0"/>
              <a:t>a</a:t>
            </a:r>
            <a:r>
              <a:rPr lang="pt-PT" sz="2400" dirty="0" smtClean="0"/>
              <a:t>) e o sufixo de flexão (-</a:t>
            </a:r>
            <a:r>
              <a:rPr lang="pt-PT" sz="2400" b="1" dirty="0" smtClean="0"/>
              <a:t>r</a:t>
            </a:r>
            <a:r>
              <a:rPr lang="pt-PT" sz="2400" dirty="0" smtClean="0"/>
              <a:t>) do verbo são substituídos pelo índice temático do nome (</a:t>
            </a:r>
            <a:r>
              <a:rPr lang="pt-PT" sz="2400" b="1" dirty="0" smtClean="0"/>
              <a:t>o</a:t>
            </a:r>
            <a:r>
              <a:rPr lang="pt-PT" sz="2400" dirty="0" smtClean="0"/>
              <a:t>) e por eventual sufixo de flexão (</a:t>
            </a:r>
            <a:r>
              <a:rPr lang="pt-PT" sz="2400" b="1" dirty="0" smtClean="0"/>
              <a:t>s</a:t>
            </a:r>
            <a:r>
              <a:rPr lang="pt-PT" sz="2400" dirty="0" smtClean="0"/>
              <a:t>). 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6" grpId="0"/>
      <p:bldP spid="17" grpId="0" animBg="1"/>
      <p:bldP spid="18" grpId="0"/>
      <p:bldP spid="21" grpId="0"/>
      <p:bldP spid="24" grpId="0"/>
      <p:bldP spid="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fluência">
  <a:themeElements>
    <a:clrScheme name="Confluê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fluê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fluê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102</TotalTime>
  <Words>309</Words>
  <Application>Microsoft Office PowerPoint</Application>
  <PresentationFormat>Apresentação no Ecrã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Confluência</vt:lpstr>
      <vt:lpstr>processos morfológicos de formação de palavras</vt:lpstr>
      <vt:lpstr>Diapositivo 2</vt:lpstr>
      <vt:lpstr>Diapositivo 3</vt:lpstr>
      <vt:lpstr>Diapositivo 4</vt:lpstr>
      <vt:lpstr>Diapositivo 5</vt:lpstr>
      <vt:lpstr>Diapositivo 6</vt:lpstr>
      <vt:lpstr>Diapositivo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processos morfológicos de formação de palavras</dc:title>
  <dc:creator>tmn</dc:creator>
  <cp:lastModifiedBy>-</cp:lastModifiedBy>
  <cp:revision>4</cp:revision>
  <dcterms:created xsi:type="dcterms:W3CDTF">2011-10-11T19:33:25Z</dcterms:created>
  <dcterms:modified xsi:type="dcterms:W3CDTF">2012-01-26T10:25:55Z</dcterms:modified>
</cp:coreProperties>
</file>