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2" r:id="rId4"/>
    <p:sldId id="259" r:id="rId5"/>
    <p:sldId id="265" r:id="rId6"/>
    <p:sldId id="266" r:id="rId7"/>
    <p:sldId id="260" r:id="rId8"/>
    <p:sldId id="269" r:id="rId9"/>
    <p:sldId id="270" r:id="rId10"/>
    <p:sldId id="271" r:id="rId11"/>
    <p:sldId id="272" r:id="rId12"/>
    <p:sldId id="263" r:id="rId13"/>
    <p:sldId id="264" r:id="rId14"/>
    <p:sldId id="267" r:id="rId15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14AC"/>
    <a:srgbClr val="CD1154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887D5-590B-4053-9D6F-0E24F0D9E31A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043A4-CAFF-43B5-9CD5-7C82390AA0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71E01-F4D9-4BDB-AA70-F2EE3E07246F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9DC28-CA31-4B59-B870-B98A423395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E1626-D82C-4A15-8835-616BE8191A18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708EC-0892-4B03-B226-A6BB5B5310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D6B7A-AEE5-4676-BB71-AC4554571AF0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D6A97-A8DD-458B-9F27-F2584FE960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13D88-D6BC-4D90-9B29-7B541EC820B9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E477C-7870-4FB4-948B-A8E48815A2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4DEE9-BA0D-453C-8B76-F6F983A7A7A8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35B45-9EA7-4FF0-938E-11BDC4DBA5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3E282-504E-4735-B8CE-75538067890B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8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1B27C-EBB0-40EE-BFB6-852B39BA40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B3270-17C9-4E9C-8BE3-A5804924CA93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4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AA536-F8F1-4584-9194-D1DF58346A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E1B24-2BD4-4109-8657-8ABF2B842365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3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9B311-5987-45CA-AE5D-CA41DBFE03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52048-372E-42D2-B25B-CEC863F4E453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979DE-1D3B-499B-9764-089A94A945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6506C-A11A-4A1F-ABAE-41916CDD67C6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A0268-2715-4CDB-966D-7E456BF770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Posição do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</a:t>
            </a:r>
          </a:p>
        </p:txBody>
      </p:sp>
      <p:sp>
        <p:nvSpPr>
          <p:cNvPr id="1027" name="Marcador de Posição do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AEB195-4441-4071-BC00-32C71A513B30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2CCFDB-A4C4-45FC-B8B4-B4CB38290A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0" r:id="rId6"/>
    <p:sldLayoutId id="2147483689" r:id="rId7"/>
    <p:sldLayoutId id="2147483688" r:id="rId8"/>
    <p:sldLayoutId id="2147483687" r:id="rId9"/>
    <p:sldLayoutId id="2147483686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smtClean="0"/>
              <a:t>Formação de palavras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PT" smtClean="0">
                <a:solidFill>
                  <a:srgbClr val="898989"/>
                </a:solidFill>
              </a:rPr>
              <a:t>Afixação flexional</a:t>
            </a:r>
          </a:p>
          <a:p>
            <a:r>
              <a:rPr lang="pt-PT" smtClean="0">
                <a:solidFill>
                  <a:srgbClr val="898989"/>
                </a:solidFill>
              </a:rPr>
              <a:t>Afixação derivacional </a:t>
            </a:r>
          </a:p>
        </p:txBody>
      </p:sp>
      <p:sp>
        <p:nvSpPr>
          <p:cNvPr id="4" name="Rectângulo 3"/>
          <p:cNvSpPr/>
          <p:nvPr/>
        </p:nvSpPr>
        <p:spPr>
          <a:xfrm>
            <a:off x="3824006" y="3244334"/>
            <a:ext cx="1495987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dirty="0" smtClean="0"/>
              <a:t>Manuel Vieira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>
            <a:spLocks noChangeArrowheads="1"/>
          </p:cNvSpPr>
          <p:nvPr/>
        </p:nvSpPr>
        <p:spPr bwMode="auto">
          <a:xfrm>
            <a:off x="1259632" y="260648"/>
            <a:ext cx="6985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3200" dirty="0">
                <a:latin typeface="Calibri" pitchFamily="34" charset="0"/>
              </a:rPr>
              <a:t>Palavras simples e seus constituintes:</a:t>
            </a:r>
          </a:p>
        </p:txBody>
      </p:sp>
      <p:sp>
        <p:nvSpPr>
          <p:cNvPr id="3" name="CaixaDeTexto 2"/>
          <p:cNvSpPr txBox="1">
            <a:spLocks noChangeArrowheads="1"/>
          </p:cNvSpPr>
          <p:nvPr/>
        </p:nvSpPr>
        <p:spPr bwMode="auto">
          <a:xfrm>
            <a:off x="461217" y="1052736"/>
            <a:ext cx="1374479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 dirty="0" err="1" smtClean="0">
                <a:latin typeface="Calibri" pitchFamily="34" charset="0"/>
              </a:rPr>
              <a:t>pezão=</a:t>
            </a:r>
            <a:endParaRPr lang="pt-PT" sz="3200" dirty="0">
              <a:latin typeface="Calibri" pitchFamily="34" charset="0"/>
            </a:endParaRPr>
          </a:p>
          <a:p>
            <a:r>
              <a:rPr lang="pt-PT" sz="2000" dirty="0" smtClean="0">
                <a:latin typeface="Calibri" pitchFamily="34" charset="0"/>
              </a:rPr>
              <a:t>(nome)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4" name="CaixaDeTexto 3"/>
          <p:cNvSpPr txBox="1">
            <a:spLocks noChangeArrowheads="1"/>
          </p:cNvSpPr>
          <p:nvPr/>
        </p:nvSpPr>
        <p:spPr bwMode="auto">
          <a:xfrm>
            <a:off x="2700015" y="1052736"/>
            <a:ext cx="60465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 dirty="0" smtClean="0">
                <a:latin typeface="Calibri" pitchFamily="34" charset="0"/>
              </a:rPr>
              <a:t>pé</a:t>
            </a:r>
            <a:endParaRPr lang="pt-PT" sz="3200" dirty="0">
              <a:latin typeface="Calibri" pitchFamily="34" charset="0"/>
            </a:endParaRPr>
          </a:p>
        </p:txBody>
      </p:sp>
      <p:sp>
        <p:nvSpPr>
          <p:cNvPr id="5" name="CaixaDeTexto 4"/>
          <p:cNvSpPr txBox="1">
            <a:spLocks noChangeArrowheads="1"/>
          </p:cNvSpPr>
          <p:nvPr/>
        </p:nvSpPr>
        <p:spPr bwMode="auto">
          <a:xfrm>
            <a:off x="3533453" y="1060673"/>
            <a:ext cx="3905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+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4139952" y="1060673"/>
            <a:ext cx="766172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b="1" dirty="0" err="1" smtClean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zão</a:t>
            </a:r>
            <a:endParaRPr lang="pt-PT" sz="3200" b="1" dirty="0">
              <a:solidFill>
                <a:srgbClr val="CD11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" name="CaixaDeTexto 8"/>
          <p:cNvSpPr txBox="1">
            <a:spLocks noChangeArrowheads="1"/>
          </p:cNvSpPr>
          <p:nvPr/>
        </p:nvSpPr>
        <p:spPr bwMode="auto">
          <a:xfrm>
            <a:off x="2555553" y="1924273"/>
            <a:ext cx="10358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alibri" pitchFamily="34" charset="0"/>
              </a:rPr>
              <a:t>Radical</a:t>
            </a:r>
          </a:p>
          <a:p>
            <a:r>
              <a:rPr lang="pt-PT" sz="2000" dirty="0" smtClean="0">
                <a:latin typeface="Calibri" pitchFamily="34" charset="0"/>
              </a:rPr>
              <a:t>nominal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10" name="CaixaDeTexto 9"/>
          <p:cNvSpPr txBox="1">
            <a:spLocks noChangeArrowheads="1"/>
          </p:cNvSpPr>
          <p:nvPr/>
        </p:nvSpPr>
        <p:spPr bwMode="auto">
          <a:xfrm>
            <a:off x="3636640" y="1924273"/>
            <a:ext cx="18187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alibri" pitchFamily="34" charset="0"/>
              </a:rPr>
              <a:t>Sufixo de flexão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11" name="Seta para baixo 10"/>
          <p:cNvSpPr/>
          <p:nvPr/>
        </p:nvSpPr>
        <p:spPr>
          <a:xfrm>
            <a:off x="2915915" y="1565498"/>
            <a:ext cx="215900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2" name="Seta para baixo 11"/>
          <p:cNvSpPr/>
          <p:nvPr/>
        </p:nvSpPr>
        <p:spPr>
          <a:xfrm>
            <a:off x="4355778" y="1565498"/>
            <a:ext cx="215900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4" name="Rectângulo 13"/>
          <p:cNvSpPr/>
          <p:nvPr/>
        </p:nvSpPr>
        <p:spPr>
          <a:xfrm>
            <a:off x="6804248" y="1115487"/>
            <a:ext cx="11726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dirty="0" err="1" smtClean="0">
                <a:latin typeface="+mn-lt"/>
                <a:cs typeface="+mn-cs"/>
              </a:rPr>
              <a:t>Pez</a:t>
            </a:r>
            <a:r>
              <a:rPr lang="pt-PT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ão</a:t>
            </a:r>
            <a:endParaRPr lang="pt-PT" sz="3200" b="1" dirty="0">
              <a:solidFill>
                <a:srgbClr val="3514A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6" name="Chaveta à direita 15"/>
          <p:cNvSpPr/>
          <p:nvPr/>
        </p:nvSpPr>
        <p:spPr>
          <a:xfrm rot="5400000">
            <a:off x="4289394" y="1346194"/>
            <a:ext cx="565212" cy="2016224"/>
          </a:xfrm>
          <a:prstGeom prst="rightBrace">
            <a:avLst>
              <a:gd name="adj1" fmla="val 8333"/>
              <a:gd name="adj2" fmla="val 4967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7" name="CaixaDeTexto 26"/>
          <p:cNvSpPr txBox="1">
            <a:spLocks noChangeArrowheads="1"/>
          </p:cNvSpPr>
          <p:nvPr/>
        </p:nvSpPr>
        <p:spPr bwMode="auto">
          <a:xfrm>
            <a:off x="431018" y="3130116"/>
            <a:ext cx="1476686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 dirty="0" err="1" smtClean="0">
                <a:latin typeface="Calibri" pitchFamily="34" charset="0"/>
              </a:rPr>
              <a:t>Dedão=</a:t>
            </a:r>
            <a:endParaRPr lang="pt-PT" sz="3200" dirty="0">
              <a:latin typeface="Calibri" pitchFamily="34" charset="0"/>
            </a:endParaRPr>
          </a:p>
          <a:p>
            <a:r>
              <a:rPr lang="pt-PT" sz="2000" dirty="0" smtClean="0">
                <a:latin typeface="Calibri" pitchFamily="34" charset="0"/>
              </a:rPr>
              <a:t>(nome)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28" name="CaixaDeTexto 27"/>
          <p:cNvSpPr txBox="1">
            <a:spLocks noChangeArrowheads="1"/>
          </p:cNvSpPr>
          <p:nvPr/>
        </p:nvSpPr>
        <p:spPr bwMode="auto">
          <a:xfrm>
            <a:off x="2627784" y="3130116"/>
            <a:ext cx="82105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 dirty="0" err="1" smtClean="0">
                <a:latin typeface="Calibri" pitchFamily="34" charset="0"/>
              </a:rPr>
              <a:t>ded</a:t>
            </a:r>
            <a:endParaRPr lang="pt-PT" sz="3200" dirty="0">
              <a:latin typeface="Calibri" pitchFamily="34" charset="0"/>
            </a:endParaRPr>
          </a:p>
        </p:txBody>
      </p:sp>
      <p:sp>
        <p:nvSpPr>
          <p:cNvPr id="29" name="CaixaDeTexto 28"/>
          <p:cNvSpPr txBox="1">
            <a:spLocks noChangeArrowheads="1"/>
          </p:cNvSpPr>
          <p:nvPr/>
        </p:nvSpPr>
        <p:spPr bwMode="auto">
          <a:xfrm>
            <a:off x="3533453" y="3138053"/>
            <a:ext cx="3905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+</a:t>
            </a:r>
          </a:p>
        </p:txBody>
      </p:sp>
      <p:sp>
        <p:nvSpPr>
          <p:cNvPr id="30" name="CaixaDeTexto 29"/>
          <p:cNvSpPr txBox="1"/>
          <p:nvPr/>
        </p:nvSpPr>
        <p:spPr>
          <a:xfrm>
            <a:off x="4211960" y="3138053"/>
            <a:ext cx="607859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b="1" dirty="0" err="1" smtClean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ão</a:t>
            </a:r>
            <a:endParaRPr lang="pt-PT" sz="3200" b="1" dirty="0">
              <a:solidFill>
                <a:srgbClr val="CD11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1" name="CaixaDeTexto 30"/>
          <p:cNvSpPr txBox="1">
            <a:spLocks noChangeArrowheads="1"/>
          </p:cNvSpPr>
          <p:nvPr/>
        </p:nvSpPr>
        <p:spPr bwMode="auto">
          <a:xfrm>
            <a:off x="2555553" y="4001653"/>
            <a:ext cx="10358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alibri" pitchFamily="34" charset="0"/>
              </a:rPr>
              <a:t>Radical</a:t>
            </a:r>
          </a:p>
          <a:p>
            <a:r>
              <a:rPr lang="pt-PT" sz="2000" dirty="0" smtClean="0">
                <a:latin typeface="Calibri" pitchFamily="34" charset="0"/>
              </a:rPr>
              <a:t>nominal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32" name="CaixaDeTexto 31"/>
          <p:cNvSpPr txBox="1">
            <a:spLocks noChangeArrowheads="1"/>
          </p:cNvSpPr>
          <p:nvPr/>
        </p:nvSpPr>
        <p:spPr bwMode="auto">
          <a:xfrm>
            <a:off x="3636640" y="4001653"/>
            <a:ext cx="18187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alibri" pitchFamily="34" charset="0"/>
              </a:rPr>
              <a:t>Sufixo de flexão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33" name="Seta para baixo 32"/>
          <p:cNvSpPr/>
          <p:nvPr/>
        </p:nvSpPr>
        <p:spPr>
          <a:xfrm>
            <a:off x="2915915" y="3642878"/>
            <a:ext cx="215900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4" name="Seta para baixo 33"/>
          <p:cNvSpPr/>
          <p:nvPr/>
        </p:nvSpPr>
        <p:spPr>
          <a:xfrm>
            <a:off x="4355778" y="3642878"/>
            <a:ext cx="215900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5" name="Rectângulo 34"/>
          <p:cNvSpPr/>
          <p:nvPr/>
        </p:nvSpPr>
        <p:spPr>
          <a:xfrm>
            <a:off x="6876256" y="3192867"/>
            <a:ext cx="12442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dirty="0" err="1" smtClean="0">
                <a:latin typeface="+mn-lt"/>
                <a:cs typeface="+mn-cs"/>
              </a:rPr>
              <a:t>ded</a:t>
            </a:r>
            <a:r>
              <a:rPr lang="pt-PT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ão</a:t>
            </a:r>
            <a:endParaRPr lang="pt-PT" sz="3200" b="1" dirty="0">
              <a:solidFill>
                <a:srgbClr val="3514A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6" name="Chaveta à direita 35"/>
          <p:cNvSpPr/>
          <p:nvPr/>
        </p:nvSpPr>
        <p:spPr>
          <a:xfrm rot="5400000">
            <a:off x="4289394" y="3423574"/>
            <a:ext cx="565212" cy="2016224"/>
          </a:xfrm>
          <a:prstGeom prst="rightBrace">
            <a:avLst>
              <a:gd name="adj1" fmla="val 8333"/>
              <a:gd name="adj2" fmla="val 4967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9" grpId="0"/>
      <p:bldP spid="10" grpId="0"/>
      <p:bldP spid="11" grpId="0" animBg="1"/>
      <p:bldP spid="12" grpId="0" animBg="1"/>
      <p:bldP spid="14" grpId="0"/>
      <p:bldP spid="27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>
            <a:spLocks noChangeArrowheads="1"/>
          </p:cNvSpPr>
          <p:nvPr/>
        </p:nvSpPr>
        <p:spPr bwMode="auto">
          <a:xfrm>
            <a:off x="1259632" y="260648"/>
            <a:ext cx="6985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3200" dirty="0">
                <a:latin typeface="Calibri" pitchFamily="34" charset="0"/>
              </a:rPr>
              <a:t>Palavras </a:t>
            </a:r>
            <a:r>
              <a:rPr lang="pt-PT" sz="3200" dirty="0" smtClean="0">
                <a:latin typeface="Calibri" pitchFamily="34" charset="0"/>
              </a:rPr>
              <a:t>simples?</a:t>
            </a:r>
            <a:endParaRPr lang="pt-PT" sz="3200" dirty="0">
              <a:latin typeface="Calibri" pitchFamily="34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827584" y="1844824"/>
            <a:ext cx="14540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dirty="0" smtClean="0">
                <a:latin typeface="+mn-lt"/>
                <a:cs typeface="+mn-cs"/>
              </a:rPr>
              <a:t>cas</a:t>
            </a:r>
            <a:r>
              <a:rPr lang="pt-PT" sz="3200" b="1" dirty="0" smtClean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inha</a:t>
            </a:r>
            <a:endParaRPr lang="pt-PT" sz="3200" b="1" dirty="0">
              <a:solidFill>
                <a:srgbClr val="CD11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827584" y="2708920"/>
            <a:ext cx="14738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dirty="0" smtClean="0">
                <a:latin typeface="+mn-lt"/>
                <a:cs typeface="+mn-cs"/>
              </a:rPr>
              <a:t>cas</a:t>
            </a:r>
            <a:r>
              <a:rPr lang="pt-PT" sz="3200" b="1" dirty="0" smtClean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arão</a:t>
            </a:r>
            <a:endParaRPr lang="pt-PT" sz="3200" b="1" dirty="0">
              <a:solidFill>
                <a:srgbClr val="CD11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827584" y="3573016"/>
            <a:ext cx="14727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dirty="0" smtClean="0">
                <a:latin typeface="+mn-lt"/>
                <a:cs typeface="+mn-cs"/>
              </a:rPr>
              <a:t>cas</a:t>
            </a:r>
            <a:r>
              <a:rPr lang="pt-PT" sz="3200" b="1" dirty="0" smtClean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ebre</a:t>
            </a:r>
            <a:endParaRPr lang="pt-PT" sz="3200" b="1" dirty="0">
              <a:solidFill>
                <a:srgbClr val="CD11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Rectângulo 5"/>
          <p:cNvSpPr/>
          <p:nvPr/>
        </p:nvSpPr>
        <p:spPr>
          <a:xfrm>
            <a:off x="827584" y="4437112"/>
            <a:ext cx="13897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dirty="0" smtClean="0">
                <a:latin typeface="+mn-lt"/>
                <a:cs typeface="+mn-cs"/>
              </a:rPr>
              <a:t>caix</a:t>
            </a:r>
            <a:r>
              <a:rPr lang="pt-PT" sz="3200" b="1" dirty="0" smtClean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ote</a:t>
            </a:r>
            <a:endParaRPr lang="pt-PT" sz="3200" b="1" dirty="0">
              <a:solidFill>
                <a:srgbClr val="CD11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4067944" y="2564904"/>
            <a:ext cx="17187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dirty="0" smtClean="0">
                <a:latin typeface="+mn-lt"/>
                <a:cs typeface="+mn-cs"/>
              </a:rPr>
              <a:t>padr</a:t>
            </a:r>
            <a:r>
              <a:rPr lang="pt-PT" sz="3200" b="1" dirty="0" smtClean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inho</a:t>
            </a:r>
            <a:endParaRPr lang="pt-PT" sz="3200" b="1" dirty="0">
              <a:solidFill>
                <a:srgbClr val="CD11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" name="Rectângulo 7"/>
          <p:cNvSpPr/>
          <p:nvPr/>
        </p:nvSpPr>
        <p:spPr>
          <a:xfrm>
            <a:off x="3995936" y="1836113"/>
            <a:ext cx="14446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dirty="0" smtClean="0">
                <a:latin typeface="+mn-lt"/>
                <a:cs typeface="+mn-cs"/>
              </a:rPr>
              <a:t>malh</a:t>
            </a:r>
            <a:r>
              <a:rPr lang="pt-PT" sz="3200" b="1" dirty="0" smtClean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ão</a:t>
            </a:r>
            <a:endParaRPr lang="pt-PT" sz="3200" b="1" dirty="0">
              <a:solidFill>
                <a:srgbClr val="CD11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827584" y="5229200"/>
            <a:ext cx="12472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dirty="0" smtClean="0">
                <a:latin typeface="+mn-lt"/>
                <a:cs typeface="+mn-cs"/>
              </a:rPr>
              <a:t>caix</a:t>
            </a:r>
            <a:r>
              <a:rPr lang="pt-PT" sz="3200" b="1" dirty="0" smtClean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ão</a:t>
            </a:r>
            <a:endParaRPr lang="pt-PT" sz="3200" b="1" dirty="0">
              <a:solidFill>
                <a:srgbClr val="CD11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139952" y="3429000"/>
            <a:ext cx="15782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dirty="0" err="1" smtClean="0">
                <a:latin typeface="+mn-lt"/>
                <a:cs typeface="+mn-cs"/>
              </a:rPr>
              <a:t>calor</a:t>
            </a:r>
            <a:r>
              <a:rPr lang="pt-PT" sz="3200" b="1" dirty="0" err="1" smtClean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aça</a:t>
            </a:r>
            <a:endParaRPr lang="pt-PT" sz="3200" b="1" dirty="0">
              <a:solidFill>
                <a:srgbClr val="CD11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4139952" y="4149080"/>
            <a:ext cx="10599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dirty="0" smtClean="0">
                <a:latin typeface="+mn-lt"/>
                <a:cs typeface="+mn-cs"/>
              </a:rPr>
              <a:t>sal</a:t>
            </a:r>
            <a:r>
              <a:rPr lang="pt-PT" sz="3200" b="1" dirty="0" smtClean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ão</a:t>
            </a:r>
            <a:endParaRPr lang="pt-PT" sz="3200" b="1" dirty="0">
              <a:solidFill>
                <a:srgbClr val="CD11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aixaDeTexto 1"/>
          <p:cNvSpPr txBox="1">
            <a:spLocks noChangeArrowheads="1"/>
          </p:cNvSpPr>
          <p:nvPr/>
        </p:nvSpPr>
        <p:spPr bwMode="auto">
          <a:xfrm>
            <a:off x="2765425" y="549275"/>
            <a:ext cx="33909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 dirty="0">
                <a:latin typeface="Calibri" pitchFamily="34" charset="0"/>
              </a:rPr>
              <a:t>Palavras complexas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755576" y="1484784"/>
            <a:ext cx="7416824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400" dirty="0"/>
              <a:t>Vejamos o processo de formação das palavras complexas: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755576" y="4161274"/>
            <a:ext cx="1152128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000" b="1" dirty="0"/>
              <a:t>Radical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000" b="1" dirty="0"/>
              <a:t>ou base 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755576" y="5199583"/>
            <a:ext cx="115212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000" b="1" dirty="0"/>
              <a:t>Prefixo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755576" y="2348880"/>
            <a:ext cx="7416824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400" dirty="0"/>
              <a:t>Podem ser formadas por </a:t>
            </a:r>
            <a:r>
              <a:rPr lang="pt-PT" sz="2400" b="1" dirty="0"/>
              <a:t>derivação</a:t>
            </a:r>
            <a:r>
              <a:rPr lang="pt-PT" sz="2400" dirty="0"/>
              <a:t>  e por composição</a:t>
            </a:r>
          </a:p>
        </p:txBody>
      </p:sp>
      <p:sp>
        <p:nvSpPr>
          <p:cNvPr id="8" name="CaixaDeTexto 7"/>
          <p:cNvSpPr txBox="1">
            <a:spLocks noChangeArrowheads="1"/>
          </p:cNvSpPr>
          <p:nvPr/>
        </p:nvSpPr>
        <p:spPr bwMode="auto">
          <a:xfrm>
            <a:off x="755650" y="3068638"/>
            <a:ext cx="72723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>
                <a:latin typeface="Calibri" pitchFamily="34" charset="0"/>
              </a:rPr>
              <a:t>No processo de derivação podem entrar (entre outros) os seguintes </a:t>
            </a:r>
            <a:r>
              <a:rPr lang="pt-PT" sz="2400" b="1">
                <a:latin typeface="Calibri" pitchFamily="34" charset="0"/>
              </a:rPr>
              <a:t>afixos</a:t>
            </a:r>
            <a:r>
              <a:rPr lang="pt-PT" sz="2400">
                <a:latin typeface="Calibri" pitchFamily="34" charset="0"/>
              </a:rPr>
              <a:t>: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755576" y="5981218"/>
            <a:ext cx="115212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000" b="1" dirty="0"/>
              <a:t>Sufixo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2268538" y="4149725"/>
            <a:ext cx="5903912" cy="70802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000" dirty="0"/>
              <a:t>Constituinte  morfológico a partir do qual se podem formar novas palavras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2268538" y="5013325"/>
            <a:ext cx="5903912" cy="70802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000" dirty="0"/>
              <a:t>Constituinte morfológico que se acrescenta à esquerda de um radical </a:t>
            </a:r>
            <a:r>
              <a:rPr lang="pt-PT" sz="2000" dirty="0" smtClean="0"/>
              <a:t>ou base </a:t>
            </a:r>
            <a:r>
              <a:rPr lang="pt-PT" sz="2000" dirty="0"/>
              <a:t>para formar nova palavra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2268538" y="5805488"/>
            <a:ext cx="5903912" cy="7080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000" dirty="0"/>
              <a:t>Constituinte morfológico que se acrescenta à direita de um radical ou base para formar nova palavra</a:t>
            </a:r>
          </a:p>
        </p:txBody>
      </p:sp>
      <p:sp>
        <p:nvSpPr>
          <p:cNvPr id="13" name="Seta para a direita 12"/>
          <p:cNvSpPr/>
          <p:nvPr/>
        </p:nvSpPr>
        <p:spPr>
          <a:xfrm>
            <a:off x="1979712" y="4437112"/>
            <a:ext cx="216024" cy="216024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4" name="Seta para a direita 13"/>
          <p:cNvSpPr/>
          <p:nvPr/>
        </p:nvSpPr>
        <p:spPr>
          <a:xfrm>
            <a:off x="1979712" y="5301208"/>
            <a:ext cx="216024" cy="216024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5" name="Seta para a direita 14"/>
          <p:cNvSpPr/>
          <p:nvPr/>
        </p:nvSpPr>
        <p:spPr>
          <a:xfrm>
            <a:off x="1979712" y="6093296"/>
            <a:ext cx="216024" cy="216024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>
            <a:spLocks noChangeArrowheads="1"/>
          </p:cNvSpPr>
          <p:nvPr/>
        </p:nvSpPr>
        <p:spPr bwMode="auto">
          <a:xfrm>
            <a:off x="539750" y="836613"/>
            <a:ext cx="59309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400">
                <a:latin typeface="Calibri" pitchFamily="34" charset="0"/>
              </a:rPr>
              <a:t>Assim podemos obter </a:t>
            </a:r>
            <a:r>
              <a:rPr lang="pt-PT" sz="2400" b="1">
                <a:solidFill>
                  <a:srgbClr val="3514AC"/>
                </a:solidFill>
                <a:latin typeface="Calibri" pitchFamily="34" charset="0"/>
              </a:rPr>
              <a:t>palavras derivadas </a:t>
            </a:r>
            <a:r>
              <a:rPr lang="pt-PT" sz="2400">
                <a:latin typeface="Calibri" pitchFamily="34" charset="0"/>
              </a:rPr>
              <a:t>por: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539552" y="1844824"/>
            <a:ext cx="1512168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000" b="1" dirty="0">
                <a:solidFill>
                  <a:schemeClr val="bg1"/>
                </a:solidFill>
              </a:rPr>
              <a:t>Prefixação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2339975" y="1844675"/>
            <a:ext cx="6264275" cy="4000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000" dirty="0"/>
              <a:t>Adicionando um prefixo à esquerda de um radical ou base</a:t>
            </a:r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2484438" y="2420938"/>
            <a:ext cx="1676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 dirty="0" err="1">
                <a:solidFill>
                  <a:srgbClr val="FF0066"/>
                </a:solidFill>
                <a:latin typeface="Calibri" pitchFamily="34" charset="0"/>
              </a:rPr>
              <a:t>in</a:t>
            </a:r>
            <a:r>
              <a:rPr lang="pt-PT" dirty="0">
                <a:latin typeface="Calibri" pitchFamily="34" charset="0"/>
              </a:rPr>
              <a:t>+ feliz = infeliz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539552" y="3068960"/>
            <a:ext cx="1512168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000" b="1" dirty="0">
                <a:solidFill>
                  <a:schemeClr val="bg1"/>
                </a:solidFill>
              </a:rPr>
              <a:t>Sufixação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539552" y="4437112"/>
            <a:ext cx="1512168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000" b="1" dirty="0" err="1">
                <a:solidFill>
                  <a:schemeClr val="bg1"/>
                </a:solidFill>
              </a:rPr>
              <a:t>Parassíntese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2339975" y="3068638"/>
            <a:ext cx="6264275" cy="4000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000" dirty="0"/>
              <a:t>Adicionando um sufixo à direita de um radical ou base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2339975" y="4292600"/>
            <a:ext cx="6264275" cy="7080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000" dirty="0"/>
              <a:t>Adicionando em simultâneo um prefixo e um sufixo a um radical ou base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467544" y="5733256"/>
            <a:ext cx="8208912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dirty="0"/>
              <a:t>A prefixação e a sufixação são dois processos distintos que podem ocorrer em palavras diferentes  ou em simultâneo numa única palavra: </a:t>
            </a:r>
            <a:r>
              <a:rPr lang="pt-PT" b="1" dirty="0">
                <a:solidFill>
                  <a:srgbClr val="FFFF00"/>
                </a:solidFill>
              </a:rPr>
              <a:t>im</a:t>
            </a:r>
            <a:r>
              <a:rPr lang="pt-PT" dirty="0"/>
              <a:t>perfeito/ perfeita</a:t>
            </a:r>
            <a:r>
              <a:rPr lang="pt-PT" b="1" dirty="0">
                <a:solidFill>
                  <a:schemeClr val="tx2">
                    <a:lumMod val="75000"/>
                  </a:schemeClr>
                </a:solidFill>
              </a:rPr>
              <a:t>mente</a:t>
            </a:r>
            <a:r>
              <a:rPr lang="pt-PT" dirty="0"/>
              <a:t> / </a:t>
            </a:r>
            <a:r>
              <a:rPr lang="pt-PT" b="1" dirty="0">
                <a:solidFill>
                  <a:srgbClr val="FFFF00"/>
                </a:solidFill>
              </a:rPr>
              <a:t>im</a:t>
            </a:r>
            <a:r>
              <a:rPr lang="pt-PT" dirty="0"/>
              <a:t>perfeita</a:t>
            </a:r>
            <a:r>
              <a:rPr lang="pt-PT" b="1" dirty="0">
                <a:solidFill>
                  <a:schemeClr val="tx2">
                    <a:lumMod val="75000"/>
                  </a:schemeClr>
                </a:solidFill>
              </a:rPr>
              <a:t>mente</a:t>
            </a:r>
          </a:p>
        </p:txBody>
      </p:sp>
      <p:sp>
        <p:nvSpPr>
          <p:cNvPr id="15" name="CaixaDeTexto 14"/>
          <p:cNvSpPr txBox="1">
            <a:spLocks noChangeArrowheads="1"/>
          </p:cNvSpPr>
          <p:nvPr/>
        </p:nvSpPr>
        <p:spPr bwMode="auto">
          <a:xfrm>
            <a:off x="4171950" y="2420938"/>
            <a:ext cx="2200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solidFill>
                  <a:srgbClr val="FF0066"/>
                </a:solidFill>
                <a:latin typeface="Calibri" pitchFamily="34" charset="0"/>
              </a:rPr>
              <a:t>des</a:t>
            </a:r>
            <a:r>
              <a:rPr lang="pt-PT">
                <a:latin typeface="Calibri" pitchFamily="34" charset="0"/>
              </a:rPr>
              <a:t> + fazer = desfazer</a:t>
            </a:r>
          </a:p>
        </p:txBody>
      </p:sp>
      <p:sp>
        <p:nvSpPr>
          <p:cNvPr id="16" name="CaixaDeTexto 15"/>
          <p:cNvSpPr txBox="1">
            <a:spLocks noChangeArrowheads="1"/>
          </p:cNvSpPr>
          <p:nvPr/>
        </p:nvSpPr>
        <p:spPr bwMode="auto">
          <a:xfrm>
            <a:off x="2555875" y="3716338"/>
            <a:ext cx="23796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>
                <a:latin typeface="Calibri" pitchFamily="34" charset="0"/>
              </a:rPr>
              <a:t>sapat + </a:t>
            </a:r>
            <a:r>
              <a:rPr lang="pt-PT" b="1">
                <a:solidFill>
                  <a:srgbClr val="3514AC"/>
                </a:solidFill>
                <a:latin typeface="Calibri" pitchFamily="34" charset="0"/>
              </a:rPr>
              <a:t>eiro</a:t>
            </a:r>
            <a:r>
              <a:rPr lang="pt-PT">
                <a:latin typeface="Calibri" pitchFamily="34" charset="0"/>
              </a:rPr>
              <a:t> = sapateiro</a:t>
            </a:r>
          </a:p>
        </p:txBody>
      </p:sp>
      <p:sp>
        <p:nvSpPr>
          <p:cNvPr id="17" name="CaixaDeTexto 16"/>
          <p:cNvSpPr txBox="1">
            <a:spLocks noChangeArrowheads="1"/>
          </p:cNvSpPr>
          <p:nvPr/>
        </p:nvSpPr>
        <p:spPr bwMode="auto">
          <a:xfrm>
            <a:off x="5076825" y="3716338"/>
            <a:ext cx="20177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>
                <a:latin typeface="Calibri" pitchFamily="34" charset="0"/>
              </a:rPr>
              <a:t>ouv+ </a:t>
            </a:r>
            <a:r>
              <a:rPr lang="pt-PT" b="1">
                <a:solidFill>
                  <a:srgbClr val="3514AC"/>
                </a:solidFill>
                <a:latin typeface="Calibri" pitchFamily="34" charset="0"/>
              </a:rPr>
              <a:t>inte = </a:t>
            </a:r>
            <a:r>
              <a:rPr lang="pt-PT">
                <a:latin typeface="Calibri" pitchFamily="34" charset="0"/>
              </a:rPr>
              <a:t>ouvinte</a:t>
            </a:r>
          </a:p>
        </p:txBody>
      </p:sp>
      <p:sp>
        <p:nvSpPr>
          <p:cNvPr id="18" name="CaixaDeTexto 17"/>
          <p:cNvSpPr txBox="1">
            <a:spLocks noChangeArrowheads="1"/>
          </p:cNvSpPr>
          <p:nvPr/>
        </p:nvSpPr>
        <p:spPr bwMode="auto">
          <a:xfrm>
            <a:off x="2555875" y="5229225"/>
            <a:ext cx="2911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solidFill>
                  <a:srgbClr val="FF0066"/>
                </a:solidFill>
                <a:latin typeface="Calibri" pitchFamily="34" charset="0"/>
              </a:rPr>
              <a:t>a</a:t>
            </a:r>
            <a:r>
              <a:rPr lang="pt-PT">
                <a:latin typeface="Calibri" pitchFamily="34" charset="0"/>
              </a:rPr>
              <a:t> + manh + </a:t>
            </a:r>
            <a:r>
              <a:rPr lang="pt-PT" b="1">
                <a:solidFill>
                  <a:srgbClr val="3514AC"/>
                </a:solidFill>
                <a:latin typeface="Calibri" pitchFamily="34" charset="0"/>
              </a:rPr>
              <a:t>ecer</a:t>
            </a:r>
            <a:r>
              <a:rPr lang="pt-PT">
                <a:latin typeface="Calibri" pitchFamily="34" charset="0"/>
              </a:rPr>
              <a:t>= amanhecer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  <p:bldP spid="9" grpId="0" animBg="1"/>
      <p:bldP spid="10" grpId="0" animBg="1"/>
      <p:bldP spid="15" grpId="0"/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267744" y="836712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/>
              <a:t>A lembrar:</a:t>
            </a:r>
            <a:endParaRPr lang="pt-PT" sz="3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899592" y="1844824"/>
            <a:ext cx="7488832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As </a:t>
            </a:r>
            <a:r>
              <a:rPr lang="pt-PT" sz="2400" b="1" dirty="0" smtClean="0">
                <a:solidFill>
                  <a:srgbClr val="CD1154"/>
                </a:solidFill>
              </a:rPr>
              <a:t>palavras simples </a:t>
            </a:r>
            <a:r>
              <a:rPr lang="pt-PT" sz="2400" dirty="0" smtClean="0"/>
              <a:t>apenas podem ter como constituintes </a:t>
            </a:r>
            <a:r>
              <a:rPr lang="pt-PT" sz="2400" b="1" dirty="0" smtClean="0"/>
              <a:t>afixos flexionais.</a:t>
            </a:r>
            <a:endParaRPr lang="pt-PT" sz="2400" b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899592" y="3861048"/>
            <a:ext cx="7416824" cy="12003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As </a:t>
            </a:r>
            <a:r>
              <a:rPr lang="pt-PT" sz="2400" b="1" dirty="0" smtClean="0">
                <a:solidFill>
                  <a:srgbClr val="CD1154"/>
                </a:solidFill>
              </a:rPr>
              <a:t>palavras complexas </a:t>
            </a:r>
            <a:r>
              <a:rPr lang="pt-PT" sz="2400" dirty="0" smtClean="0"/>
              <a:t>são obrigatoriamente constituídas por </a:t>
            </a:r>
            <a:r>
              <a:rPr lang="pt-PT" sz="2400" b="1" dirty="0" smtClean="0"/>
              <a:t>afixos derivacionais</a:t>
            </a:r>
            <a:r>
              <a:rPr lang="pt-PT" sz="2400" dirty="0" smtClean="0"/>
              <a:t>, podendo também incluir </a:t>
            </a:r>
            <a:r>
              <a:rPr lang="pt-PT" sz="2400" b="1" dirty="0" smtClean="0"/>
              <a:t>afixos flexionais</a:t>
            </a:r>
            <a:r>
              <a:rPr lang="pt-PT" sz="2400" dirty="0" smtClean="0"/>
              <a:t>.</a:t>
            </a:r>
            <a:endParaRPr lang="pt-PT" sz="24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827584" y="3140968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/>
              <a:t>Ex: com</a:t>
            </a:r>
            <a:r>
              <a:rPr lang="pt-PT" sz="2400" b="1" dirty="0" smtClean="0">
                <a:solidFill>
                  <a:srgbClr val="FFC000"/>
                </a:solidFill>
              </a:rPr>
              <a:t>e</a:t>
            </a:r>
            <a:r>
              <a:rPr lang="pt-PT" sz="2400" b="1" dirty="0" smtClean="0">
                <a:solidFill>
                  <a:srgbClr val="00B050"/>
                </a:solidFill>
              </a:rPr>
              <a:t>r</a:t>
            </a:r>
            <a:r>
              <a:rPr lang="pt-PT" sz="2400" dirty="0" smtClean="0"/>
              <a:t>; </a:t>
            </a:r>
            <a:r>
              <a:rPr lang="pt-PT" sz="2400" b="1" dirty="0" smtClean="0">
                <a:solidFill>
                  <a:srgbClr val="CD1154"/>
                </a:solidFill>
              </a:rPr>
              <a:t>gord</a:t>
            </a:r>
            <a:r>
              <a:rPr lang="pt-PT" sz="2400" dirty="0" smtClean="0"/>
              <a:t>íssim</a:t>
            </a:r>
            <a:r>
              <a:rPr lang="pt-PT" sz="2400" b="1" dirty="0" smtClean="0">
                <a:solidFill>
                  <a:srgbClr val="3514AC"/>
                </a:solidFill>
              </a:rPr>
              <a:t>o</a:t>
            </a:r>
            <a:r>
              <a:rPr lang="pt-PT" sz="2400" dirty="0" smtClean="0"/>
              <a:t>; cas</a:t>
            </a:r>
            <a:r>
              <a:rPr lang="pt-PT" sz="2400" b="1" dirty="0" smtClean="0">
                <a:solidFill>
                  <a:srgbClr val="0070C0"/>
                </a:solidFill>
              </a:rPr>
              <a:t>a</a:t>
            </a:r>
            <a:r>
              <a:rPr lang="pt-PT" sz="2400" b="1" dirty="0" smtClean="0">
                <a:solidFill>
                  <a:srgbClr val="00B050"/>
                </a:solidFill>
              </a:rPr>
              <a:t>s</a:t>
            </a:r>
            <a:r>
              <a:rPr lang="pt-PT" sz="2400" dirty="0" smtClean="0"/>
              <a:t>.</a:t>
            </a:r>
            <a:endParaRPr lang="pt-PT" sz="2400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971600" y="5301208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/>
              <a:t>Ex: </a:t>
            </a:r>
            <a:r>
              <a:rPr lang="pt-PT" sz="2400" b="1" dirty="0" smtClean="0">
                <a:solidFill>
                  <a:srgbClr val="C00000"/>
                </a:solidFill>
              </a:rPr>
              <a:t>im</a:t>
            </a:r>
            <a:r>
              <a:rPr lang="pt-PT" sz="2400" dirty="0" smtClean="0"/>
              <a:t>perfeit</a:t>
            </a:r>
            <a:r>
              <a:rPr lang="pt-PT" sz="2400" b="1" dirty="0" smtClean="0">
                <a:solidFill>
                  <a:srgbClr val="3514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pt-PT" sz="2400" dirty="0" smtClean="0"/>
              <a:t>; visita</a:t>
            </a:r>
            <a:r>
              <a:rPr lang="pt-PT" sz="2400" b="1" dirty="0" smtClean="0">
                <a:solidFill>
                  <a:srgbClr val="002060"/>
                </a:solidFill>
              </a:rPr>
              <a:t>nte</a:t>
            </a:r>
            <a:r>
              <a:rPr lang="pt-PT" sz="2400" b="1" dirty="0" smtClean="0">
                <a:solidFill>
                  <a:srgbClr val="00B050"/>
                </a:solidFill>
              </a:rPr>
              <a:t>s</a:t>
            </a:r>
            <a:r>
              <a:rPr lang="pt-PT" sz="2400" dirty="0" smtClean="0"/>
              <a:t>; </a:t>
            </a:r>
            <a:r>
              <a:rPr lang="pt-PT" sz="2400" b="1" dirty="0" smtClean="0">
                <a:solidFill>
                  <a:srgbClr val="C00000"/>
                </a:solidFill>
              </a:rPr>
              <a:t>a</a:t>
            </a:r>
            <a:r>
              <a:rPr lang="pt-PT" sz="2400" dirty="0" smtClean="0"/>
              <a:t>doç</a:t>
            </a:r>
            <a:r>
              <a:rPr lang="pt-PT" sz="2400" b="1" dirty="0" smtClean="0">
                <a:solidFill>
                  <a:srgbClr val="FFC000"/>
                </a:solidFill>
              </a:rPr>
              <a:t>a</a:t>
            </a:r>
            <a:r>
              <a:rPr lang="pt-PT" sz="2400" b="1" dirty="0" smtClean="0">
                <a:solidFill>
                  <a:srgbClr val="3514AC"/>
                </a:solidFill>
              </a:rPr>
              <a:t>r</a:t>
            </a:r>
            <a:endParaRPr lang="pt-PT" sz="2400" b="1" dirty="0">
              <a:solidFill>
                <a:srgbClr val="3514A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aixaDeTexto 1"/>
          <p:cNvSpPr txBox="1">
            <a:spLocks noChangeArrowheads="1"/>
          </p:cNvSpPr>
          <p:nvPr/>
        </p:nvSpPr>
        <p:spPr bwMode="auto">
          <a:xfrm>
            <a:off x="1331913" y="1052513"/>
            <a:ext cx="62642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 sz="5400">
                <a:latin typeface="Calibri" pitchFamily="34" charset="0"/>
              </a:rPr>
              <a:t>A Palavra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1403350" y="2349500"/>
            <a:ext cx="6408738" cy="2800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4400" dirty="0">
                <a:latin typeface="+mn-lt"/>
                <a:cs typeface="+mn-cs"/>
              </a:rPr>
              <a:t>A palavra compõe-se de diversos elementos a que chamamos </a:t>
            </a:r>
            <a:r>
              <a:rPr lang="pt-PT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constituintes morfológicos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771800" y="692696"/>
            <a:ext cx="3744416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dirty="0"/>
              <a:t>As </a:t>
            </a:r>
            <a:r>
              <a:rPr lang="pt-PT" sz="2800" dirty="0"/>
              <a:t>palavras</a:t>
            </a:r>
            <a:r>
              <a:rPr lang="pt-PT" sz="3200" dirty="0"/>
              <a:t> podem ser</a:t>
            </a:r>
          </a:p>
        </p:txBody>
      </p:sp>
      <p:sp>
        <p:nvSpPr>
          <p:cNvPr id="3" name="CaixaDeTexto 2"/>
          <p:cNvSpPr txBox="1">
            <a:spLocks noChangeArrowheads="1"/>
          </p:cNvSpPr>
          <p:nvPr/>
        </p:nvSpPr>
        <p:spPr bwMode="auto">
          <a:xfrm>
            <a:off x="1258888" y="2133600"/>
            <a:ext cx="13128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>
                <a:latin typeface="Calibri" pitchFamily="34" charset="0"/>
              </a:rPr>
              <a:t>simples</a:t>
            </a:r>
          </a:p>
        </p:txBody>
      </p:sp>
      <p:sp>
        <p:nvSpPr>
          <p:cNvPr id="5" name="CaixaDeTexto 4"/>
          <p:cNvSpPr txBox="1">
            <a:spLocks noChangeArrowheads="1"/>
          </p:cNvSpPr>
          <p:nvPr/>
        </p:nvSpPr>
        <p:spPr bwMode="auto">
          <a:xfrm>
            <a:off x="6443663" y="2133600"/>
            <a:ext cx="175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>
                <a:latin typeface="Calibri" pitchFamily="34" charset="0"/>
              </a:rPr>
              <a:t>complexas</a:t>
            </a:r>
          </a:p>
        </p:txBody>
      </p:sp>
      <p:cxnSp>
        <p:nvCxnSpPr>
          <p:cNvPr id="9" name="Conexão recta 8"/>
          <p:cNvCxnSpPr>
            <a:endCxn id="3" idx="0"/>
          </p:cNvCxnSpPr>
          <p:nvPr/>
        </p:nvCxnSpPr>
        <p:spPr>
          <a:xfrm rot="10800000" flipV="1">
            <a:off x="1916113" y="1341438"/>
            <a:ext cx="2730500" cy="792162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xão recta 10"/>
          <p:cNvCxnSpPr/>
          <p:nvPr/>
        </p:nvCxnSpPr>
        <p:spPr>
          <a:xfrm>
            <a:off x="4646613" y="1349375"/>
            <a:ext cx="2589212" cy="855663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>
            <a:off x="539552" y="2708920"/>
            <a:ext cx="3528392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000" dirty="0"/>
              <a:t>Formadas por um radical e (eventuais) </a:t>
            </a:r>
            <a:r>
              <a:rPr lang="pt-PT" sz="2000" b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afixos de flexão 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5868144" y="2708920"/>
            <a:ext cx="3024336" cy="163121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000" dirty="0"/>
              <a:t>Formadas pela junção de dois ou mais radicais ou por um radical  e </a:t>
            </a:r>
            <a:r>
              <a:rPr lang="pt-PT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afixos de derivação</a:t>
            </a:r>
            <a:r>
              <a:rPr lang="pt-PT" sz="2000" dirty="0"/>
              <a:t> (prefixos  e sufixos)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539750" y="4076700"/>
            <a:ext cx="3527425" cy="70802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000" dirty="0"/>
              <a:t>Cas</a:t>
            </a:r>
            <a:r>
              <a:rPr lang="pt-PT" sz="2000" dirty="0">
                <a:solidFill>
                  <a:srgbClr val="3514AC"/>
                </a:solidFill>
              </a:rPr>
              <a:t>a</a:t>
            </a:r>
            <a:r>
              <a:rPr lang="pt-PT" sz="2000" dirty="0"/>
              <a:t> / livr</a:t>
            </a:r>
            <a:r>
              <a:rPr lang="pt-PT" sz="2000" dirty="0">
                <a:solidFill>
                  <a:srgbClr val="3514AC"/>
                </a:solidFill>
              </a:rPr>
              <a:t>o</a:t>
            </a:r>
            <a:r>
              <a:rPr lang="pt-PT" sz="2000" dirty="0">
                <a:solidFill>
                  <a:srgbClr val="CD1154"/>
                </a:solidFill>
              </a:rPr>
              <a:t>s</a:t>
            </a:r>
            <a:r>
              <a:rPr lang="pt-PT" sz="2000" dirty="0"/>
              <a:t> / lev</a:t>
            </a:r>
            <a:r>
              <a:rPr lang="pt-PT" sz="2000" dirty="0">
                <a:solidFill>
                  <a:srgbClr val="3514AC"/>
                </a:solidFill>
              </a:rPr>
              <a:t>e</a:t>
            </a:r>
            <a:r>
              <a:rPr lang="pt-PT" sz="2000" dirty="0">
                <a:solidFill>
                  <a:srgbClr val="CD1154"/>
                </a:solidFill>
              </a:rPr>
              <a:t>s</a:t>
            </a:r>
            <a:r>
              <a:rPr lang="pt-PT" sz="2000" dirty="0"/>
              <a:t> / tard</a:t>
            </a:r>
            <a:r>
              <a:rPr lang="pt-PT" sz="2000" dirty="0">
                <a:solidFill>
                  <a:srgbClr val="3514AC"/>
                </a:solidFill>
              </a:rPr>
              <a:t>e</a:t>
            </a:r>
            <a:r>
              <a:rPr lang="pt-PT" sz="2000" dirty="0"/>
              <a:t> / com</a:t>
            </a:r>
            <a:r>
              <a:rPr lang="pt-PT" sz="2000" dirty="0">
                <a:solidFill>
                  <a:srgbClr val="CD1154"/>
                </a:solidFill>
              </a:rPr>
              <a:t>e</a:t>
            </a:r>
            <a:r>
              <a:rPr lang="pt-PT" sz="2000" dirty="0">
                <a:solidFill>
                  <a:srgbClr val="3514AC"/>
                </a:solidFill>
              </a:rPr>
              <a:t>mos</a:t>
            </a:r>
            <a:r>
              <a:rPr lang="pt-PT" sz="2000" dirty="0"/>
              <a:t> são </a:t>
            </a:r>
            <a:r>
              <a:rPr lang="pt-PT" sz="2000" b="1" dirty="0">
                <a:solidFill>
                  <a:srgbClr val="CD1154"/>
                </a:solidFill>
              </a:rPr>
              <a:t>palavras simples</a:t>
            </a:r>
          </a:p>
        </p:txBody>
      </p:sp>
      <p:sp>
        <p:nvSpPr>
          <p:cNvPr id="23" name="CaixaDeTexto 22"/>
          <p:cNvSpPr txBox="1"/>
          <p:nvPr/>
        </p:nvSpPr>
        <p:spPr>
          <a:xfrm>
            <a:off x="5867400" y="4933950"/>
            <a:ext cx="3025775" cy="101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000" dirty="0"/>
              <a:t>Livr</a:t>
            </a:r>
            <a:r>
              <a:rPr lang="pt-PT" sz="2000" dirty="0">
                <a:solidFill>
                  <a:srgbClr val="3514AC"/>
                </a:solidFill>
              </a:rPr>
              <a:t>eiro</a:t>
            </a:r>
            <a:r>
              <a:rPr lang="pt-PT" sz="2000" dirty="0"/>
              <a:t> / </a:t>
            </a:r>
            <a:r>
              <a:rPr lang="pt-PT" sz="2000" dirty="0">
                <a:solidFill>
                  <a:srgbClr val="CD1154"/>
                </a:solidFill>
              </a:rPr>
              <a:t>im</a:t>
            </a:r>
            <a:r>
              <a:rPr lang="pt-PT" sz="2000" dirty="0"/>
              <a:t>próprio / </a:t>
            </a:r>
            <a:r>
              <a:rPr lang="pt-PT" sz="2000" dirty="0">
                <a:solidFill>
                  <a:srgbClr val="CD1154"/>
                </a:solidFill>
              </a:rPr>
              <a:t>in</a:t>
            </a:r>
            <a:r>
              <a:rPr lang="pt-PT" sz="2000" dirty="0"/>
              <a:t>feliz</a:t>
            </a:r>
            <a:r>
              <a:rPr lang="pt-PT" sz="2000" dirty="0">
                <a:solidFill>
                  <a:srgbClr val="3514AC"/>
                </a:solidFill>
              </a:rPr>
              <a:t>mente</a:t>
            </a:r>
            <a:r>
              <a:rPr lang="pt-PT" sz="2000" dirty="0"/>
              <a:t> / </a:t>
            </a:r>
            <a:r>
              <a:rPr lang="pt-PT" sz="2000" dirty="0">
                <a:solidFill>
                  <a:srgbClr val="CD1154"/>
                </a:solidFill>
              </a:rPr>
              <a:t>en</a:t>
            </a:r>
            <a:r>
              <a:rPr lang="pt-PT" sz="2000" dirty="0"/>
              <a:t>tarde</a:t>
            </a:r>
            <a:r>
              <a:rPr lang="pt-PT" sz="2000" dirty="0">
                <a:solidFill>
                  <a:srgbClr val="3514AC"/>
                </a:solidFill>
              </a:rPr>
              <a:t>cer</a:t>
            </a:r>
            <a:r>
              <a:rPr lang="pt-PT" sz="2000" dirty="0"/>
              <a:t> são </a:t>
            </a:r>
            <a:r>
              <a:rPr lang="pt-PT" sz="2000" b="1" dirty="0">
                <a:solidFill>
                  <a:srgbClr val="3514AC"/>
                </a:solidFill>
              </a:rPr>
              <a:t>palavras complexas</a:t>
            </a:r>
          </a:p>
        </p:txBody>
      </p:sp>
      <p:sp>
        <p:nvSpPr>
          <p:cNvPr id="24" name="Seta para baixo 23"/>
          <p:cNvSpPr/>
          <p:nvPr/>
        </p:nvSpPr>
        <p:spPr>
          <a:xfrm>
            <a:off x="2124075" y="3573463"/>
            <a:ext cx="360363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25" name="Seta para baixo 24"/>
          <p:cNvSpPr/>
          <p:nvPr/>
        </p:nvSpPr>
        <p:spPr>
          <a:xfrm>
            <a:off x="7235825" y="4437063"/>
            <a:ext cx="360363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21" grpId="0" animBg="1"/>
      <p:bldP spid="23" grpId="0" animBg="1"/>
      <p:bldP spid="2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331913" y="1484313"/>
            <a:ext cx="6985000" cy="5445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pt-PT" sz="2800">
                <a:solidFill>
                  <a:srgbClr val="000000"/>
                </a:solidFill>
                <a:cs typeface="Arial" charset="0"/>
              </a:rPr>
              <a:t>São constituintes da palavra:</a:t>
            </a:r>
          </a:p>
        </p:txBody>
      </p:sp>
      <p:sp>
        <p:nvSpPr>
          <p:cNvPr id="3" name="CaixaDeTexto 2"/>
          <p:cNvSpPr txBox="1">
            <a:spLocks noChangeArrowheads="1"/>
          </p:cNvSpPr>
          <p:nvPr/>
        </p:nvSpPr>
        <p:spPr bwMode="auto">
          <a:xfrm>
            <a:off x="1208088" y="2338388"/>
            <a:ext cx="15795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>
                <a:latin typeface="Calibri" pitchFamily="34" charset="0"/>
              </a:rPr>
              <a:t>O radical </a:t>
            </a:r>
          </a:p>
        </p:txBody>
      </p:sp>
      <p:sp>
        <p:nvSpPr>
          <p:cNvPr id="15363" name="CaixaDeTexto 4"/>
          <p:cNvSpPr txBox="1">
            <a:spLocks noChangeArrowheads="1"/>
          </p:cNvSpPr>
          <p:nvPr/>
        </p:nvSpPr>
        <p:spPr bwMode="auto">
          <a:xfrm>
            <a:off x="2051050" y="3716338"/>
            <a:ext cx="185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PT">
              <a:latin typeface="Calibri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151682" y="3446463"/>
            <a:ext cx="7272808" cy="95410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pt-PT" sz="2800">
                <a:solidFill>
                  <a:srgbClr val="FFFFFF"/>
                </a:solidFill>
                <a:cs typeface="Arial" charset="0"/>
              </a:rPr>
              <a:t>Nos nomes e adjetivos o constituinte temático chama-se </a:t>
            </a:r>
            <a:r>
              <a:rPr lang="pt-PT" sz="2800" b="1">
                <a:solidFill>
                  <a:srgbClr val="3514A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índice temático</a:t>
            </a:r>
          </a:p>
        </p:txBody>
      </p:sp>
      <p:sp>
        <p:nvSpPr>
          <p:cNvPr id="10" name="Rectângulo 9"/>
          <p:cNvSpPr>
            <a:spLocks noChangeArrowheads="1"/>
          </p:cNvSpPr>
          <p:nvPr/>
        </p:nvSpPr>
        <p:spPr bwMode="auto">
          <a:xfrm>
            <a:off x="5364163" y="2338388"/>
            <a:ext cx="25781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>
                <a:latin typeface="Calibri" pitchFamily="34" charset="0"/>
              </a:rPr>
              <a:t>afixos de flexão </a:t>
            </a:r>
            <a:endParaRPr lang="pt-PT" sz="2800">
              <a:latin typeface="Calibri" pitchFamily="34" charset="0"/>
            </a:endParaRPr>
          </a:p>
        </p:txBody>
      </p:sp>
      <p:sp>
        <p:nvSpPr>
          <p:cNvPr id="11" name="Rectângulo 10"/>
          <p:cNvSpPr>
            <a:spLocks noChangeArrowheads="1"/>
          </p:cNvSpPr>
          <p:nvPr/>
        </p:nvSpPr>
        <p:spPr bwMode="auto">
          <a:xfrm>
            <a:off x="2987675" y="2338388"/>
            <a:ext cx="20431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>
                <a:latin typeface="Calibri" pitchFamily="34" charset="0"/>
              </a:rPr>
              <a:t>constituinte </a:t>
            </a:r>
          </a:p>
          <a:p>
            <a:r>
              <a:rPr lang="pt-PT" sz="2800" b="1">
                <a:latin typeface="Calibri" pitchFamily="34" charset="0"/>
              </a:rPr>
              <a:t>temático </a:t>
            </a:r>
            <a:endParaRPr lang="pt-PT" sz="2800">
              <a:latin typeface="Calibri" pitchFamily="34" charset="0"/>
            </a:endParaRPr>
          </a:p>
        </p:txBody>
      </p:sp>
      <p:sp>
        <p:nvSpPr>
          <p:cNvPr id="12" name="Rectângulo 11"/>
          <p:cNvSpPr>
            <a:spLocks noChangeArrowheads="1"/>
          </p:cNvSpPr>
          <p:nvPr/>
        </p:nvSpPr>
        <p:spPr bwMode="auto">
          <a:xfrm>
            <a:off x="2724150" y="2338388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>
                <a:latin typeface="Calibri" pitchFamily="34" charset="0"/>
              </a:rPr>
              <a:t>+</a:t>
            </a:r>
            <a:endParaRPr lang="pt-PT" sz="2800">
              <a:latin typeface="Calibri" pitchFamily="34" charset="0"/>
            </a:endParaRPr>
          </a:p>
        </p:txBody>
      </p:sp>
      <p:sp>
        <p:nvSpPr>
          <p:cNvPr id="13" name="Rectângulo 12"/>
          <p:cNvSpPr>
            <a:spLocks noChangeArrowheads="1"/>
          </p:cNvSpPr>
          <p:nvPr/>
        </p:nvSpPr>
        <p:spPr bwMode="auto">
          <a:xfrm>
            <a:off x="5059363" y="2338388"/>
            <a:ext cx="431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800" b="1">
                <a:latin typeface="Calibri" pitchFamily="34" charset="0"/>
              </a:rPr>
              <a:t>+</a:t>
            </a:r>
            <a:endParaRPr lang="pt-PT" sz="2800">
              <a:latin typeface="Calibri" pitchFamily="34" charset="0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1151682" y="4523532"/>
            <a:ext cx="7272808" cy="95410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800" dirty="0"/>
              <a:t>Nos verbos, o constituinte temático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800" dirty="0"/>
              <a:t>chama-se </a:t>
            </a:r>
            <a:r>
              <a:rPr lang="pt-PT" sz="2800" b="1" dirty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vogal temática</a:t>
            </a:r>
          </a:p>
        </p:txBody>
      </p:sp>
      <p:sp>
        <p:nvSpPr>
          <p:cNvPr id="4" name="CaixaDeTexto 1"/>
          <p:cNvSpPr txBox="1"/>
          <p:nvPr/>
        </p:nvSpPr>
        <p:spPr>
          <a:xfrm>
            <a:off x="1403350" y="549275"/>
            <a:ext cx="6913563" cy="6667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pt-PT" sz="3600">
                <a:solidFill>
                  <a:srgbClr val="000000"/>
                </a:solidFill>
                <a:cs typeface="Arial" charset="0"/>
              </a:rPr>
              <a:t>Palavras simples:</a:t>
            </a:r>
          </a:p>
        </p:txBody>
      </p:sp>
      <p:sp>
        <p:nvSpPr>
          <p:cNvPr id="5" name="CaixaDeTexto 14"/>
          <p:cNvSpPr txBox="1"/>
          <p:nvPr/>
        </p:nvSpPr>
        <p:spPr>
          <a:xfrm>
            <a:off x="1151682" y="5603032"/>
            <a:ext cx="7272808" cy="95410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pt-PT" sz="2800">
                <a:solidFill>
                  <a:srgbClr val="FFFFFF"/>
                </a:solidFill>
                <a:cs typeface="Arial" charset="0"/>
              </a:rPr>
              <a:t>Há palavras que não têm índice temático:</a:t>
            </a:r>
          </a:p>
          <a:p>
            <a:r>
              <a:rPr lang="pt-PT" sz="2800">
                <a:solidFill>
                  <a:srgbClr val="FFFFFF"/>
                </a:solidFill>
                <a:cs typeface="Arial" charset="0"/>
              </a:rPr>
              <a:t>Ex: ruim; feliz; mês; pé.</a:t>
            </a:r>
            <a:endParaRPr lang="pt-PT" sz="2800" b="1">
              <a:solidFill>
                <a:srgbClr val="CD115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827584" y="2348880"/>
            <a:ext cx="7704856" cy="110799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200" dirty="0"/>
              <a:t>O </a:t>
            </a:r>
            <a:r>
              <a:rPr lang="pt-PT" sz="2200" b="1" dirty="0"/>
              <a:t>índice temático </a:t>
            </a:r>
            <a:r>
              <a:rPr lang="pt-PT" sz="2200" dirty="0"/>
              <a:t>é o constituinte temático dos nomes e </a:t>
            </a:r>
            <a:r>
              <a:rPr lang="pt-PT" sz="2200" dirty="0" err="1"/>
              <a:t>adjetivos</a:t>
            </a:r>
            <a:r>
              <a:rPr lang="pt-PT" sz="2200" dirty="0"/>
              <a:t>. Indica o tema da palavra – em </a:t>
            </a:r>
            <a:r>
              <a:rPr lang="pt-PT" sz="2200" b="1" dirty="0">
                <a:solidFill>
                  <a:srgbClr val="3514AC"/>
                </a:solidFill>
              </a:rPr>
              <a:t>a</a:t>
            </a:r>
            <a:r>
              <a:rPr lang="pt-PT" sz="2200" dirty="0"/>
              <a:t>, </a:t>
            </a:r>
            <a:r>
              <a:rPr lang="pt-PT" sz="2200" b="1" dirty="0">
                <a:solidFill>
                  <a:srgbClr val="FF0066"/>
                </a:solidFill>
              </a:rPr>
              <a:t>e</a:t>
            </a:r>
            <a:r>
              <a:rPr lang="pt-PT" sz="2200" dirty="0"/>
              <a:t>, </a:t>
            </a:r>
            <a:r>
              <a:rPr lang="pt-PT" sz="2200" b="1" dirty="0">
                <a:solidFill>
                  <a:srgbClr val="C00000"/>
                </a:solidFill>
              </a:rPr>
              <a:t>o</a:t>
            </a:r>
            <a:r>
              <a:rPr lang="pt-PT" sz="2200" dirty="0"/>
              <a:t> – e também pode indicar o género.</a:t>
            </a:r>
          </a:p>
        </p:txBody>
      </p:sp>
      <p:sp>
        <p:nvSpPr>
          <p:cNvPr id="4" name="CaixaDeTexto 3"/>
          <p:cNvSpPr txBox="1">
            <a:spLocks noChangeArrowheads="1"/>
          </p:cNvSpPr>
          <p:nvPr/>
        </p:nvSpPr>
        <p:spPr bwMode="auto">
          <a:xfrm>
            <a:off x="971550" y="3716338"/>
            <a:ext cx="809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>
                <a:latin typeface="Calibri" pitchFamily="34" charset="0"/>
              </a:rPr>
              <a:t>cas</a:t>
            </a:r>
            <a:r>
              <a:rPr lang="pt-PT" sz="2000" b="1">
                <a:solidFill>
                  <a:srgbClr val="3514AC"/>
                </a:solidFill>
                <a:latin typeface="Calibri" pitchFamily="34" charset="0"/>
              </a:rPr>
              <a:t>[a]</a:t>
            </a:r>
          </a:p>
        </p:txBody>
      </p:sp>
      <p:sp>
        <p:nvSpPr>
          <p:cNvPr id="5" name="CaixaDeTexto 4"/>
          <p:cNvSpPr txBox="1">
            <a:spLocks noChangeArrowheads="1"/>
          </p:cNvSpPr>
          <p:nvPr/>
        </p:nvSpPr>
        <p:spPr bwMode="auto">
          <a:xfrm>
            <a:off x="1979613" y="3716338"/>
            <a:ext cx="804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>
                <a:latin typeface="Calibri" pitchFamily="34" charset="0"/>
              </a:rPr>
              <a:t>livr</a:t>
            </a:r>
            <a:r>
              <a:rPr lang="pt-PT" sz="2000" b="1">
                <a:solidFill>
                  <a:srgbClr val="FF0066"/>
                </a:solidFill>
                <a:latin typeface="Calibri" pitchFamily="34" charset="0"/>
              </a:rPr>
              <a:t>[e]</a:t>
            </a:r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3059113" y="3716338"/>
            <a:ext cx="812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>
                <a:latin typeface="Calibri" pitchFamily="34" charset="0"/>
              </a:rPr>
              <a:t>gat</a:t>
            </a:r>
            <a:r>
              <a:rPr lang="pt-PT" sz="2000" b="1">
                <a:solidFill>
                  <a:srgbClr val="C00000"/>
                </a:solidFill>
                <a:latin typeface="Calibri" pitchFamily="34" charset="0"/>
              </a:rPr>
              <a:t>[o]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827584" y="620688"/>
            <a:ext cx="7632848" cy="76944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200" dirty="0"/>
              <a:t>O </a:t>
            </a:r>
            <a:r>
              <a:rPr lang="pt-PT" sz="2200" b="1" dirty="0"/>
              <a:t>radical</a:t>
            </a:r>
            <a:r>
              <a:rPr lang="pt-PT" sz="2200" dirty="0"/>
              <a:t> indica-nos a categoria morfológica da palavra: nome, </a:t>
            </a:r>
            <a:r>
              <a:rPr lang="pt-PT" sz="2200" dirty="0" err="1"/>
              <a:t>adjetivo</a:t>
            </a:r>
            <a:r>
              <a:rPr lang="pt-PT" sz="2200" dirty="0"/>
              <a:t>, advérbio, verbo…</a:t>
            </a:r>
          </a:p>
        </p:txBody>
      </p:sp>
      <p:sp>
        <p:nvSpPr>
          <p:cNvPr id="8" name="CaixaDeTexto 7"/>
          <p:cNvSpPr txBox="1">
            <a:spLocks noChangeArrowheads="1"/>
          </p:cNvSpPr>
          <p:nvPr/>
        </p:nvSpPr>
        <p:spPr bwMode="auto">
          <a:xfrm>
            <a:off x="915988" y="1557338"/>
            <a:ext cx="138659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b="1" dirty="0" smtClean="0">
                <a:solidFill>
                  <a:srgbClr val="3514AC"/>
                </a:solidFill>
                <a:latin typeface="Calibri" pitchFamily="34" charset="0"/>
              </a:rPr>
              <a:t>a[</a:t>
            </a:r>
            <a:r>
              <a:rPr lang="pt-PT" sz="2000" b="1" dirty="0" err="1" smtClean="0">
                <a:solidFill>
                  <a:srgbClr val="3514AC"/>
                </a:solidFill>
                <a:latin typeface="Calibri" pitchFamily="34" charset="0"/>
              </a:rPr>
              <a:t>doç</a:t>
            </a:r>
            <a:r>
              <a:rPr lang="pt-PT" sz="2000" b="1" dirty="0">
                <a:solidFill>
                  <a:srgbClr val="3514AC"/>
                </a:solidFill>
                <a:latin typeface="Calibri" pitchFamily="34" charset="0"/>
              </a:rPr>
              <a:t>] </a:t>
            </a:r>
            <a:r>
              <a:rPr lang="pt-PT" sz="2000" dirty="0">
                <a:latin typeface="Calibri" pitchFamily="34" charset="0"/>
              </a:rPr>
              <a:t>ante</a:t>
            </a:r>
          </a:p>
          <a:p>
            <a:r>
              <a:rPr lang="pt-PT" sz="2000" dirty="0">
                <a:latin typeface="Calibri" pitchFamily="34" charset="0"/>
              </a:rPr>
              <a:t>(</a:t>
            </a:r>
            <a:r>
              <a:rPr lang="pt-PT" sz="2000" dirty="0" err="1" smtClean="0">
                <a:latin typeface="Calibri" pitchFamily="34" charset="0"/>
              </a:rPr>
              <a:t>Radj</a:t>
            </a:r>
            <a:r>
              <a:rPr lang="pt-PT" sz="2000" dirty="0" smtClean="0">
                <a:latin typeface="Calibri" pitchFamily="34" charset="0"/>
              </a:rPr>
              <a:t>)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9" name="CaixaDeTexto 8"/>
          <p:cNvSpPr txBox="1">
            <a:spLocks noChangeArrowheads="1"/>
          </p:cNvSpPr>
          <p:nvPr/>
        </p:nvSpPr>
        <p:spPr bwMode="auto">
          <a:xfrm>
            <a:off x="2555875" y="1557338"/>
            <a:ext cx="11525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b="1">
                <a:solidFill>
                  <a:srgbClr val="3514AC"/>
                </a:solidFill>
                <a:latin typeface="Calibri" pitchFamily="34" charset="0"/>
              </a:rPr>
              <a:t>[cas]</a:t>
            </a:r>
            <a:r>
              <a:rPr lang="pt-PT" sz="2000">
                <a:latin typeface="Calibri" pitchFamily="34" charset="0"/>
              </a:rPr>
              <a:t>eiro </a:t>
            </a:r>
          </a:p>
          <a:p>
            <a:r>
              <a:rPr lang="pt-PT" sz="2000">
                <a:latin typeface="Calibri" pitchFamily="34" charset="0"/>
              </a:rPr>
              <a:t>(RN)</a:t>
            </a:r>
          </a:p>
        </p:txBody>
      </p:sp>
      <p:sp>
        <p:nvSpPr>
          <p:cNvPr id="10" name="CaixaDeTexto 9"/>
          <p:cNvSpPr txBox="1">
            <a:spLocks noChangeArrowheads="1"/>
          </p:cNvSpPr>
          <p:nvPr/>
        </p:nvSpPr>
        <p:spPr bwMode="auto">
          <a:xfrm>
            <a:off x="4083050" y="1557338"/>
            <a:ext cx="8937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b="1">
                <a:solidFill>
                  <a:srgbClr val="3514AC"/>
                </a:solidFill>
                <a:latin typeface="Calibri" pitchFamily="34" charset="0"/>
              </a:rPr>
              <a:t>lent</a:t>
            </a:r>
            <a:r>
              <a:rPr lang="pt-PT" sz="2000">
                <a:latin typeface="Calibri" pitchFamily="34" charset="0"/>
              </a:rPr>
              <a:t>[o]</a:t>
            </a:r>
          </a:p>
          <a:p>
            <a:r>
              <a:rPr lang="pt-PT" sz="2000">
                <a:latin typeface="Calibri" pitchFamily="34" charset="0"/>
              </a:rPr>
              <a:t>(RAdj)</a:t>
            </a:r>
          </a:p>
        </p:txBody>
      </p:sp>
      <p:sp>
        <p:nvSpPr>
          <p:cNvPr id="11" name="CaixaDeTexto 10"/>
          <p:cNvSpPr txBox="1">
            <a:spLocks noChangeArrowheads="1"/>
          </p:cNvSpPr>
          <p:nvPr/>
        </p:nvSpPr>
        <p:spPr bwMode="auto">
          <a:xfrm>
            <a:off x="5451475" y="1557338"/>
            <a:ext cx="10033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b="1">
                <a:solidFill>
                  <a:srgbClr val="3514AC"/>
                </a:solidFill>
                <a:latin typeface="Calibri" pitchFamily="34" charset="0"/>
              </a:rPr>
              <a:t>[tard]</a:t>
            </a:r>
            <a:r>
              <a:rPr lang="pt-PT" sz="2000">
                <a:latin typeface="Calibri" pitchFamily="34" charset="0"/>
              </a:rPr>
              <a:t>e</a:t>
            </a:r>
          </a:p>
          <a:p>
            <a:r>
              <a:rPr lang="pt-PT" sz="2000">
                <a:latin typeface="Calibri" pitchFamily="34" charset="0"/>
              </a:rPr>
              <a:t>(RaAdv)</a:t>
            </a:r>
          </a:p>
        </p:txBody>
      </p:sp>
      <p:sp>
        <p:nvSpPr>
          <p:cNvPr id="15" name="CaixaDeTexto 14"/>
          <p:cNvSpPr txBox="1"/>
          <p:nvPr/>
        </p:nvSpPr>
        <p:spPr>
          <a:xfrm>
            <a:off x="827584" y="4365104"/>
            <a:ext cx="7704856" cy="144655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200" dirty="0"/>
              <a:t>A </a:t>
            </a:r>
            <a:r>
              <a:rPr lang="pt-PT" sz="2200" b="1" dirty="0"/>
              <a:t>vogal temática </a:t>
            </a:r>
            <a:r>
              <a:rPr lang="pt-PT" sz="2200" dirty="0"/>
              <a:t>é o constituinte temático dos verbos. Indica o paradigma de flexão verbal a que pertencem. Em português, há três vogais temáticas [ -a, -e, -i] que correspondem às três conjugações.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971550" y="6021388"/>
            <a:ext cx="1020763" cy="4302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000" dirty="0" err="1">
                <a:latin typeface="+mn-lt"/>
                <a:cs typeface="+mn-cs"/>
              </a:rPr>
              <a:t>cant</a:t>
            </a:r>
            <a:r>
              <a:rPr lang="pt-PT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[</a:t>
            </a:r>
            <a:r>
              <a:rPr lang="pt-PT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a</a:t>
            </a:r>
            <a:r>
              <a:rPr lang="pt-PT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]</a:t>
            </a:r>
            <a:r>
              <a:rPr lang="pt-PT" sz="2000" dirty="0">
                <a:latin typeface="+mn-lt"/>
                <a:cs typeface="+mn-cs"/>
              </a:rPr>
              <a:t>r</a:t>
            </a:r>
          </a:p>
        </p:txBody>
      </p:sp>
      <p:sp>
        <p:nvSpPr>
          <p:cNvPr id="17" name="CaixaDeTexto 16"/>
          <p:cNvSpPr txBox="1">
            <a:spLocks noChangeArrowheads="1"/>
          </p:cNvSpPr>
          <p:nvPr/>
        </p:nvSpPr>
        <p:spPr bwMode="auto">
          <a:xfrm>
            <a:off x="2195513" y="6021388"/>
            <a:ext cx="1020762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>
                <a:latin typeface="Calibri" pitchFamily="34" charset="0"/>
              </a:rPr>
              <a:t>com</a:t>
            </a:r>
            <a:r>
              <a:rPr lang="pt-PT" sz="2000">
                <a:solidFill>
                  <a:srgbClr val="FF0066"/>
                </a:solidFill>
                <a:latin typeface="Calibri" pitchFamily="34" charset="0"/>
              </a:rPr>
              <a:t>[</a:t>
            </a:r>
            <a:r>
              <a:rPr lang="pt-PT" sz="2200" b="1">
                <a:solidFill>
                  <a:srgbClr val="FF0066"/>
                </a:solidFill>
                <a:latin typeface="Calibri" pitchFamily="34" charset="0"/>
              </a:rPr>
              <a:t>e</a:t>
            </a:r>
            <a:r>
              <a:rPr lang="pt-PT" sz="2000">
                <a:solidFill>
                  <a:srgbClr val="FF0066"/>
                </a:solidFill>
                <a:latin typeface="Calibri" pitchFamily="34" charset="0"/>
              </a:rPr>
              <a:t>]</a:t>
            </a:r>
            <a:r>
              <a:rPr lang="pt-PT" sz="2000">
                <a:latin typeface="Calibri" pitchFamily="34" charset="0"/>
              </a:rPr>
              <a:t>r</a:t>
            </a:r>
          </a:p>
        </p:txBody>
      </p:sp>
      <p:sp>
        <p:nvSpPr>
          <p:cNvPr id="18" name="CaixaDeTexto 17"/>
          <p:cNvSpPr txBox="1">
            <a:spLocks noChangeArrowheads="1"/>
          </p:cNvSpPr>
          <p:nvPr/>
        </p:nvSpPr>
        <p:spPr bwMode="auto">
          <a:xfrm>
            <a:off x="3563938" y="6021388"/>
            <a:ext cx="93503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>
                <a:latin typeface="Calibri" pitchFamily="34" charset="0"/>
              </a:rPr>
              <a:t>part</a:t>
            </a:r>
            <a:r>
              <a:rPr lang="pt-PT" sz="2000">
                <a:solidFill>
                  <a:srgbClr val="C00000"/>
                </a:solidFill>
                <a:latin typeface="Calibri" pitchFamily="34" charset="0"/>
              </a:rPr>
              <a:t>[</a:t>
            </a:r>
            <a:r>
              <a:rPr lang="pt-PT" sz="2200" b="1">
                <a:solidFill>
                  <a:srgbClr val="C00000"/>
                </a:solidFill>
                <a:latin typeface="Calibri" pitchFamily="34" charset="0"/>
              </a:rPr>
              <a:t>i</a:t>
            </a:r>
            <a:r>
              <a:rPr lang="pt-PT" sz="2000">
                <a:solidFill>
                  <a:srgbClr val="C00000"/>
                </a:solidFill>
                <a:latin typeface="Calibri" pitchFamily="34" charset="0"/>
              </a:rPr>
              <a:t>]</a:t>
            </a:r>
            <a:r>
              <a:rPr lang="pt-PT" sz="2000">
                <a:latin typeface="Calibri" pitchFamily="34" charset="0"/>
              </a:rPr>
              <a:t>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1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188" y="908050"/>
            <a:ext cx="7705725" cy="431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200" dirty="0"/>
              <a:t>Os </a:t>
            </a:r>
            <a:r>
              <a:rPr lang="pt-PT" sz="2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sufixos de flexão </a:t>
            </a:r>
            <a:r>
              <a:rPr lang="pt-PT" sz="2200" dirty="0"/>
              <a:t>indicam-nos  como se flexionam as palavras. 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899592" y="2628781"/>
            <a:ext cx="1296144" cy="43088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200" dirty="0" err="1"/>
              <a:t>Adjetivos</a:t>
            </a:r>
            <a:endParaRPr lang="pt-PT" sz="22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899592" y="3204845"/>
            <a:ext cx="1329659" cy="4308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200" dirty="0"/>
              <a:t>Advérbios</a:t>
            </a:r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3059113" y="2628900"/>
            <a:ext cx="1747837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200">
                <a:latin typeface="Calibri" pitchFamily="34" charset="0"/>
              </a:rPr>
              <a:t>flexionam em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899592" y="4717013"/>
            <a:ext cx="1296144" cy="43088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200" dirty="0"/>
              <a:t>Verbos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5651500" y="2268538"/>
            <a:ext cx="1441450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dirty="0"/>
              <a:t>Género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5651500" y="2627313"/>
            <a:ext cx="1441450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dirty="0"/>
              <a:t>Número 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5651500" y="2987675"/>
            <a:ext cx="1441450" cy="3698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dirty="0"/>
              <a:t>Grau 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899592" y="2052717"/>
            <a:ext cx="1296144" cy="43088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200" dirty="0"/>
              <a:t>Nomes</a:t>
            </a:r>
          </a:p>
        </p:txBody>
      </p:sp>
      <p:sp>
        <p:nvSpPr>
          <p:cNvPr id="11" name="CaixaDeTexto 10"/>
          <p:cNvSpPr txBox="1">
            <a:spLocks noChangeArrowheads="1"/>
          </p:cNvSpPr>
          <p:nvPr/>
        </p:nvSpPr>
        <p:spPr bwMode="auto">
          <a:xfrm>
            <a:off x="2987675" y="4716463"/>
            <a:ext cx="17462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200">
                <a:latin typeface="Calibri" pitchFamily="34" charset="0"/>
              </a:rPr>
              <a:t>flexionam em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5651500" y="4284663"/>
            <a:ext cx="1441450" cy="3698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dirty="0"/>
              <a:t>Pessoa 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5651500" y="4645025"/>
            <a:ext cx="1441450" cy="3698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dirty="0"/>
              <a:t>Número 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5651500" y="5003800"/>
            <a:ext cx="1441450" cy="64611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dirty="0"/>
              <a:t>Tempo verbal</a:t>
            </a:r>
          </a:p>
        </p:txBody>
      </p:sp>
      <p:sp>
        <p:nvSpPr>
          <p:cNvPr id="15" name="CaixaDeTexto 14"/>
          <p:cNvSpPr txBox="1"/>
          <p:nvPr/>
        </p:nvSpPr>
        <p:spPr>
          <a:xfrm>
            <a:off x="5651500" y="5364163"/>
            <a:ext cx="1441450" cy="3683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dirty="0"/>
              <a:t>Modo </a:t>
            </a:r>
          </a:p>
        </p:txBody>
      </p:sp>
      <p:sp>
        <p:nvSpPr>
          <p:cNvPr id="54" name="Seta para a direita 53"/>
          <p:cNvSpPr/>
          <p:nvPr/>
        </p:nvSpPr>
        <p:spPr>
          <a:xfrm>
            <a:off x="2555875" y="4789488"/>
            <a:ext cx="360363" cy="2873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55" name="Seta para a direita 54"/>
          <p:cNvSpPr/>
          <p:nvPr/>
        </p:nvSpPr>
        <p:spPr>
          <a:xfrm>
            <a:off x="4859338" y="4789488"/>
            <a:ext cx="360362" cy="2873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58" name="Seta para a direita 57"/>
          <p:cNvSpPr/>
          <p:nvPr/>
        </p:nvSpPr>
        <p:spPr>
          <a:xfrm>
            <a:off x="2555875" y="2781300"/>
            <a:ext cx="360363" cy="2873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59" name="Seta para a direita 58"/>
          <p:cNvSpPr/>
          <p:nvPr/>
        </p:nvSpPr>
        <p:spPr>
          <a:xfrm>
            <a:off x="4859338" y="2700338"/>
            <a:ext cx="360362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6" name="CaixaDeTexto 5"/>
          <p:cNvSpPr txBox="1">
            <a:spLocks noChangeArrowheads="1"/>
          </p:cNvSpPr>
          <p:nvPr/>
        </p:nvSpPr>
        <p:spPr bwMode="auto">
          <a:xfrm>
            <a:off x="2987675" y="3213100"/>
            <a:ext cx="23050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200">
                <a:latin typeface="Calibri" pitchFamily="34" charset="0"/>
              </a:rPr>
              <a:t>(Apenas em grau)</a:t>
            </a:r>
          </a:p>
        </p:txBody>
      </p:sp>
      <p:sp>
        <p:nvSpPr>
          <p:cNvPr id="17" name="Seta para a direita 57"/>
          <p:cNvSpPr/>
          <p:nvPr/>
        </p:nvSpPr>
        <p:spPr>
          <a:xfrm>
            <a:off x="2555875" y="3284538"/>
            <a:ext cx="360363" cy="2873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3" grpId="0" animBg="1"/>
      <p:bldP spid="8" grpId="0" animBg="1"/>
      <p:bldP spid="9" grpId="0" animBg="1"/>
      <p:bldP spid="11" grpId="0"/>
      <p:bldP spid="12" grpId="0" animBg="1"/>
      <p:bldP spid="13" grpId="0" animBg="1"/>
      <p:bldP spid="14" grpId="0" animBg="1"/>
      <p:bldP spid="15" grpId="0" animBg="1"/>
      <p:bldP spid="54" grpId="0" animBg="1"/>
      <p:bldP spid="55" grpId="0" animBg="1"/>
      <p:bldP spid="58" grpId="0" animBg="1"/>
      <p:bldP spid="59" grpId="0" animBg="1"/>
      <p:bldP spid="16" grpId="0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aixaDeTexto 1"/>
          <p:cNvSpPr txBox="1">
            <a:spLocks noChangeArrowheads="1"/>
          </p:cNvSpPr>
          <p:nvPr/>
        </p:nvSpPr>
        <p:spPr bwMode="auto">
          <a:xfrm>
            <a:off x="1258888" y="333375"/>
            <a:ext cx="6985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3200" dirty="0">
                <a:latin typeface="Calibri" pitchFamily="34" charset="0"/>
              </a:rPr>
              <a:t>Palavras simples e seus constituintes:</a:t>
            </a:r>
          </a:p>
        </p:txBody>
      </p:sp>
      <p:sp>
        <p:nvSpPr>
          <p:cNvPr id="3" name="CaixaDeTexto 2"/>
          <p:cNvSpPr txBox="1">
            <a:spLocks noChangeArrowheads="1"/>
          </p:cNvSpPr>
          <p:nvPr/>
        </p:nvSpPr>
        <p:spPr bwMode="auto">
          <a:xfrm>
            <a:off x="1042988" y="1557338"/>
            <a:ext cx="141763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 dirty="0">
                <a:latin typeface="Calibri" pitchFamily="34" charset="0"/>
              </a:rPr>
              <a:t>Casas =</a:t>
            </a:r>
          </a:p>
          <a:p>
            <a:r>
              <a:rPr lang="pt-PT" sz="2000" dirty="0">
                <a:latin typeface="Calibri" pitchFamily="34" charset="0"/>
              </a:rPr>
              <a:t>(N)</a:t>
            </a:r>
          </a:p>
        </p:txBody>
      </p:sp>
      <p:sp>
        <p:nvSpPr>
          <p:cNvPr id="4" name="CaixaDeTexto 3"/>
          <p:cNvSpPr txBox="1">
            <a:spLocks noChangeArrowheads="1"/>
          </p:cNvSpPr>
          <p:nvPr/>
        </p:nvSpPr>
        <p:spPr bwMode="auto">
          <a:xfrm>
            <a:off x="1087438" y="3155950"/>
            <a:ext cx="13970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 dirty="0">
                <a:latin typeface="Calibri" pitchFamily="34" charset="0"/>
              </a:rPr>
              <a:t>Leves =</a:t>
            </a:r>
          </a:p>
          <a:p>
            <a:r>
              <a:rPr lang="pt-PT" sz="2000" dirty="0">
                <a:latin typeface="Calibri" pitchFamily="34" charset="0"/>
              </a:rPr>
              <a:t>(</a:t>
            </a:r>
            <a:r>
              <a:rPr lang="pt-PT" sz="2000" dirty="0" err="1">
                <a:latin typeface="Calibri" pitchFamily="34" charset="0"/>
              </a:rPr>
              <a:t>Adj</a:t>
            </a:r>
            <a:r>
              <a:rPr lang="pt-PT" sz="2000" dirty="0">
                <a:latin typeface="Calibri" pitchFamily="34" charset="0"/>
              </a:rPr>
              <a:t>) </a:t>
            </a:r>
          </a:p>
        </p:txBody>
      </p:sp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982663" y="4976813"/>
            <a:ext cx="2486025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Compramos =</a:t>
            </a:r>
          </a:p>
          <a:p>
            <a:r>
              <a:rPr lang="pt-PT" sz="2000">
                <a:latin typeface="Calibri" pitchFamily="34" charset="0"/>
              </a:rPr>
              <a:t>(Verbo)</a:t>
            </a:r>
          </a:p>
        </p:txBody>
      </p:sp>
      <p:sp>
        <p:nvSpPr>
          <p:cNvPr id="8" name="CaixaDeTexto 7"/>
          <p:cNvSpPr txBox="1">
            <a:spLocks noChangeArrowheads="1"/>
          </p:cNvSpPr>
          <p:nvPr/>
        </p:nvSpPr>
        <p:spPr bwMode="auto">
          <a:xfrm>
            <a:off x="2339975" y="1557338"/>
            <a:ext cx="711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cas</a:t>
            </a:r>
          </a:p>
        </p:txBody>
      </p:sp>
      <p:sp>
        <p:nvSpPr>
          <p:cNvPr id="9" name="CaixaDeTexto 8"/>
          <p:cNvSpPr txBox="1">
            <a:spLocks noChangeArrowheads="1"/>
          </p:cNvSpPr>
          <p:nvPr/>
        </p:nvSpPr>
        <p:spPr bwMode="auto">
          <a:xfrm>
            <a:off x="3173413" y="1565275"/>
            <a:ext cx="3905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+</a:t>
            </a:r>
          </a:p>
        </p:txBody>
      </p:sp>
      <p:sp>
        <p:nvSpPr>
          <p:cNvPr id="10" name="Rectângulo 9"/>
          <p:cNvSpPr>
            <a:spLocks noChangeArrowheads="1"/>
          </p:cNvSpPr>
          <p:nvPr/>
        </p:nvSpPr>
        <p:spPr bwMode="auto">
          <a:xfrm>
            <a:off x="6659563" y="4976813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+</a:t>
            </a:r>
          </a:p>
        </p:txBody>
      </p:sp>
      <p:sp>
        <p:nvSpPr>
          <p:cNvPr id="12" name="Rectângulo 11"/>
          <p:cNvSpPr>
            <a:spLocks noChangeArrowheads="1"/>
          </p:cNvSpPr>
          <p:nvPr/>
        </p:nvSpPr>
        <p:spPr bwMode="auto">
          <a:xfrm>
            <a:off x="4830763" y="1565275"/>
            <a:ext cx="38893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+</a:t>
            </a:r>
          </a:p>
        </p:txBody>
      </p:sp>
      <p:sp>
        <p:nvSpPr>
          <p:cNvPr id="13" name="Rectângulo 12"/>
          <p:cNvSpPr>
            <a:spLocks noChangeArrowheads="1"/>
          </p:cNvSpPr>
          <p:nvPr/>
        </p:nvSpPr>
        <p:spPr bwMode="auto">
          <a:xfrm>
            <a:off x="3348038" y="3214688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+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3902075" y="1565275"/>
            <a:ext cx="387350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b="1" dirty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</a:t>
            </a:r>
          </a:p>
        </p:txBody>
      </p:sp>
      <p:sp>
        <p:nvSpPr>
          <p:cNvPr id="15" name="CaixaDeTexto 14"/>
          <p:cNvSpPr txBox="1"/>
          <p:nvPr/>
        </p:nvSpPr>
        <p:spPr>
          <a:xfrm>
            <a:off x="5811838" y="1557338"/>
            <a:ext cx="344487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</a:t>
            </a:r>
          </a:p>
        </p:txBody>
      </p:sp>
      <p:sp>
        <p:nvSpPr>
          <p:cNvPr id="16" name="CaixaDeTexto 15"/>
          <p:cNvSpPr txBox="1">
            <a:spLocks noChangeArrowheads="1"/>
          </p:cNvSpPr>
          <p:nvPr/>
        </p:nvSpPr>
        <p:spPr bwMode="auto">
          <a:xfrm>
            <a:off x="2195513" y="2428875"/>
            <a:ext cx="8763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>
                <a:latin typeface="Calibri" pitchFamily="34" charset="0"/>
              </a:rPr>
              <a:t>radical</a:t>
            </a:r>
          </a:p>
        </p:txBody>
      </p:sp>
      <p:sp>
        <p:nvSpPr>
          <p:cNvPr id="17" name="CaixaDeTexto 16"/>
          <p:cNvSpPr txBox="1">
            <a:spLocks noChangeArrowheads="1"/>
          </p:cNvSpPr>
          <p:nvPr/>
        </p:nvSpPr>
        <p:spPr bwMode="auto">
          <a:xfrm>
            <a:off x="3276600" y="2428875"/>
            <a:ext cx="1797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>
                <a:latin typeface="Calibri" pitchFamily="34" charset="0"/>
              </a:rPr>
              <a:t>Índice temático</a:t>
            </a:r>
          </a:p>
        </p:txBody>
      </p:sp>
      <p:sp>
        <p:nvSpPr>
          <p:cNvPr id="18" name="CaixaDeTexto 17"/>
          <p:cNvSpPr txBox="1">
            <a:spLocks noChangeArrowheads="1"/>
          </p:cNvSpPr>
          <p:nvPr/>
        </p:nvSpPr>
        <p:spPr bwMode="auto">
          <a:xfrm>
            <a:off x="5148263" y="2452688"/>
            <a:ext cx="1819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>
                <a:latin typeface="Calibri" pitchFamily="34" charset="0"/>
              </a:rPr>
              <a:t>Sufixo de flexão</a:t>
            </a:r>
          </a:p>
        </p:txBody>
      </p:sp>
      <p:sp>
        <p:nvSpPr>
          <p:cNvPr id="21" name="Seta para baixo 20"/>
          <p:cNvSpPr/>
          <p:nvPr/>
        </p:nvSpPr>
        <p:spPr>
          <a:xfrm>
            <a:off x="2555875" y="2070100"/>
            <a:ext cx="215900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22" name="Seta para baixo 21"/>
          <p:cNvSpPr/>
          <p:nvPr/>
        </p:nvSpPr>
        <p:spPr>
          <a:xfrm>
            <a:off x="3995738" y="2070100"/>
            <a:ext cx="215900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23" name="Seta para baixo 22"/>
          <p:cNvSpPr/>
          <p:nvPr/>
        </p:nvSpPr>
        <p:spPr>
          <a:xfrm>
            <a:off x="5867400" y="2070100"/>
            <a:ext cx="217488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24" name="Rectângulo 23"/>
          <p:cNvSpPr/>
          <p:nvPr/>
        </p:nvSpPr>
        <p:spPr>
          <a:xfrm>
            <a:off x="7164388" y="1565275"/>
            <a:ext cx="1212850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dirty="0">
                <a:latin typeface="+mn-lt"/>
                <a:cs typeface="+mn-cs"/>
              </a:rPr>
              <a:t>Cas</a:t>
            </a:r>
            <a:r>
              <a:rPr lang="pt-PT" sz="3200" b="1" dirty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</a:t>
            </a:r>
            <a:r>
              <a:rPr lang="pt-PT" sz="3200" b="1" dirty="0">
                <a:solidFill>
                  <a:srgbClr val="3514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</a:t>
            </a:r>
            <a:r>
              <a:rPr lang="pt-PT" sz="3200" dirty="0">
                <a:latin typeface="+mn-lt"/>
                <a:cs typeface="+mn-cs"/>
              </a:rPr>
              <a:t> </a:t>
            </a:r>
          </a:p>
        </p:txBody>
      </p:sp>
      <p:sp>
        <p:nvSpPr>
          <p:cNvPr id="25" name="Rectângulo 24"/>
          <p:cNvSpPr>
            <a:spLocks noChangeArrowheads="1"/>
          </p:cNvSpPr>
          <p:nvPr/>
        </p:nvSpPr>
        <p:spPr bwMode="auto">
          <a:xfrm>
            <a:off x="5003800" y="3240088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+</a:t>
            </a:r>
          </a:p>
        </p:txBody>
      </p:sp>
      <p:sp>
        <p:nvSpPr>
          <p:cNvPr id="26" name="Rectângulo 25"/>
          <p:cNvSpPr>
            <a:spLocks noChangeArrowheads="1"/>
          </p:cNvSpPr>
          <p:nvPr/>
        </p:nvSpPr>
        <p:spPr bwMode="auto">
          <a:xfrm>
            <a:off x="4973638" y="4976813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+</a:t>
            </a:r>
          </a:p>
        </p:txBody>
      </p:sp>
      <p:sp>
        <p:nvSpPr>
          <p:cNvPr id="27" name="CaixaDeTexto 26"/>
          <p:cNvSpPr txBox="1">
            <a:spLocks noChangeArrowheads="1"/>
          </p:cNvSpPr>
          <p:nvPr/>
        </p:nvSpPr>
        <p:spPr bwMode="auto">
          <a:xfrm>
            <a:off x="2411413" y="3217863"/>
            <a:ext cx="7413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Lev</a:t>
            </a:r>
          </a:p>
        </p:txBody>
      </p:sp>
      <p:sp>
        <p:nvSpPr>
          <p:cNvPr id="29" name="CaixaDeTexto 28"/>
          <p:cNvSpPr txBox="1"/>
          <p:nvPr/>
        </p:nvSpPr>
        <p:spPr>
          <a:xfrm>
            <a:off x="3995738" y="3211513"/>
            <a:ext cx="388937" cy="5794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b="1" dirty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e</a:t>
            </a:r>
          </a:p>
        </p:txBody>
      </p:sp>
      <p:sp>
        <p:nvSpPr>
          <p:cNvPr id="30" name="CaixaDeTexto 29"/>
          <p:cNvSpPr txBox="1">
            <a:spLocks noChangeArrowheads="1"/>
          </p:cNvSpPr>
          <p:nvPr/>
        </p:nvSpPr>
        <p:spPr bwMode="auto">
          <a:xfrm>
            <a:off x="2411413" y="4010025"/>
            <a:ext cx="876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>
                <a:latin typeface="Calibri" pitchFamily="34" charset="0"/>
              </a:rPr>
              <a:t>radical</a:t>
            </a:r>
          </a:p>
        </p:txBody>
      </p:sp>
      <p:sp>
        <p:nvSpPr>
          <p:cNvPr id="31" name="Seta para baixo 30"/>
          <p:cNvSpPr/>
          <p:nvPr/>
        </p:nvSpPr>
        <p:spPr>
          <a:xfrm>
            <a:off x="2700338" y="3722688"/>
            <a:ext cx="215900" cy="360362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2" name="Seta para baixo 31"/>
          <p:cNvSpPr/>
          <p:nvPr/>
        </p:nvSpPr>
        <p:spPr>
          <a:xfrm>
            <a:off x="4067175" y="3719513"/>
            <a:ext cx="217488" cy="360362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3" name="CaixaDeTexto 32"/>
          <p:cNvSpPr txBox="1">
            <a:spLocks noChangeArrowheads="1"/>
          </p:cNvSpPr>
          <p:nvPr/>
        </p:nvSpPr>
        <p:spPr bwMode="auto">
          <a:xfrm>
            <a:off x="3348038" y="4040188"/>
            <a:ext cx="17891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>
                <a:latin typeface="Calibri" pitchFamily="34" charset="0"/>
              </a:rPr>
              <a:t>Índice temático</a:t>
            </a:r>
          </a:p>
        </p:txBody>
      </p:sp>
      <p:sp>
        <p:nvSpPr>
          <p:cNvPr id="34" name="CaixaDeTexto 33"/>
          <p:cNvSpPr txBox="1"/>
          <p:nvPr/>
        </p:nvSpPr>
        <p:spPr>
          <a:xfrm>
            <a:off x="6011863" y="3168650"/>
            <a:ext cx="346075" cy="5794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b="1" dirty="0">
                <a:solidFill>
                  <a:srgbClr val="3514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</a:t>
            </a:r>
          </a:p>
        </p:txBody>
      </p:sp>
      <p:sp>
        <p:nvSpPr>
          <p:cNvPr id="35" name="CaixaDeTexto 34"/>
          <p:cNvSpPr txBox="1">
            <a:spLocks noChangeArrowheads="1"/>
          </p:cNvSpPr>
          <p:nvPr/>
        </p:nvSpPr>
        <p:spPr bwMode="auto">
          <a:xfrm>
            <a:off x="5364163" y="4010025"/>
            <a:ext cx="18176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>
                <a:latin typeface="Calibri" pitchFamily="34" charset="0"/>
              </a:rPr>
              <a:t>Sufixo de flexão</a:t>
            </a:r>
          </a:p>
        </p:txBody>
      </p:sp>
      <p:sp>
        <p:nvSpPr>
          <p:cNvPr id="36" name="Seta para baixo 35"/>
          <p:cNvSpPr/>
          <p:nvPr/>
        </p:nvSpPr>
        <p:spPr>
          <a:xfrm>
            <a:off x="6084888" y="3681413"/>
            <a:ext cx="215900" cy="360362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7" name="Rectângulo 36"/>
          <p:cNvSpPr/>
          <p:nvPr/>
        </p:nvSpPr>
        <p:spPr>
          <a:xfrm>
            <a:off x="7235825" y="3227388"/>
            <a:ext cx="1200150" cy="5794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dirty="0">
                <a:latin typeface="+mn-lt"/>
                <a:cs typeface="+mn-cs"/>
              </a:rPr>
              <a:t>Lev</a:t>
            </a:r>
            <a:r>
              <a:rPr lang="pt-PT" sz="3200" b="1" dirty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e</a:t>
            </a:r>
            <a:r>
              <a:rPr lang="pt-PT" sz="3200" b="1" dirty="0">
                <a:solidFill>
                  <a:srgbClr val="3514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</a:t>
            </a:r>
            <a:r>
              <a:rPr lang="pt-PT" sz="3200" dirty="0">
                <a:latin typeface="+mn-lt"/>
                <a:cs typeface="+mn-cs"/>
              </a:rPr>
              <a:t> </a:t>
            </a:r>
          </a:p>
        </p:txBody>
      </p:sp>
      <p:cxnSp>
        <p:nvCxnSpPr>
          <p:cNvPr id="49" name="Conexão recta 48"/>
          <p:cNvCxnSpPr/>
          <p:nvPr/>
        </p:nvCxnSpPr>
        <p:spPr>
          <a:xfrm>
            <a:off x="539552" y="3068960"/>
            <a:ext cx="79200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xão recta 49"/>
          <p:cNvCxnSpPr/>
          <p:nvPr/>
        </p:nvCxnSpPr>
        <p:spPr>
          <a:xfrm>
            <a:off x="539552" y="4869160"/>
            <a:ext cx="79200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xão recta 51"/>
          <p:cNvCxnSpPr/>
          <p:nvPr/>
        </p:nvCxnSpPr>
        <p:spPr>
          <a:xfrm>
            <a:off x="755576" y="1340768"/>
            <a:ext cx="79200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aixaDeTexto 52"/>
          <p:cNvSpPr txBox="1">
            <a:spLocks noChangeArrowheads="1"/>
          </p:cNvSpPr>
          <p:nvPr/>
        </p:nvSpPr>
        <p:spPr bwMode="auto">
          <a:xfrm>
            <a:off x="3498850" y="4976813"/>
            <a:ext cx="13890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Compr </a:t>
            </a:r>
          </a:p>
        </p:txBody>
      </p:sp>
      <p:sp>
        <p:nvSpPr>
          <p:cNvPr id="54" name="CaixaDeTexto 53"/>
          <p:cNvSpPr txBox="1">
            <a:spLocks noChangeArrowheads="1"/>
          </p:cNvSpPr>
          <p:nvPr/>
        </p:nvSpPr>
        <p:spPr bwMode="auto">
          <a:xfrm>
            <a:off x="5753100" y="4976813"/>
            <a:ext cx="3794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a</a:t>
            </a:r>
          </a:p>
        </p:txBody>
      </p:sp>
      <p:sp>
        <p:nvSpPr>
          <p:cNvPr id="55" name="CaixaDeTexto 54"/>
          <p:cNvSpPr txBox="1">
            <a:spLocks noChangeArrowheads="1"/>
          </p:cNvSpPr>
          <p:nvPr/>
        </p:nvSpPr>
        <p:spPr bwMode="auto">
          <a:xfrm>
            <a:off x="7164388" y="4976813"/>
            <a:ext cx="882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mos</a:t>
            </a:r>
          </a:p>
        </p:txBody>
      </p:sp>
      <p:sp>
        <p:nvSpPr>
          <p:cNvPr id="56" name="CaixaDeTexto 55"/>
          <p:cNvSpPr txBox="1">
            <a:spLocks noChangeArrowheads="1"/>
          </p:cNvSpPr>
          <p:nvPr/>
        </p:nvSpPr>
        <p:spPr bwMode="auto">
          <a:xfrm>
            <a:off x="3646488" y="5768975"/>
            <a:ext cx="876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>
                <a:latin typeface="Calibri" pitchFamily="34" charset="0"/>
              </a:rPr>
              <a:t>radical</a:t>
            </a:r>
          </a:p>
        </p:txBody>
      </p:sp>
      <p:sp>
        <p:nvSpPr>
          <p:cNvPr id="57" name="Seta para baixo 56"/>
          <p:cNvSpPr/>
          <p:nvPr/>
        </p:nvSpPr>
        <p:spPr>
          <a:xfrm>
            <a:off x="4040188" y="5481638"/>
            <a:ext cx="215900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58" name="CaixaDeTexto 57"/>
          <p:cNvSpPr txBox="1">
            <a:spLocks noChangeArrowheads="1"/>
          </p:cNvSpPr>
          <p:nvPr/>
        </p:nvSpPr>
        <p:spPr bwMode="auto">
          <a:xfrm>
            <a:off x="4865688" y="5768975"/>
            <a:ext cx="20685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>
                <a:latin typeface="Calibri" pitchFamily="34" charset="0"/>
              </a:rPr>
              <a:t>Vogal temática (T)</a:t>
            </a:r>
          </a:p>
        </p:txBody>
      </p:sp>
      <p:sp>
        <p:nvSpPr>
          <p:cNvPr id="59" name="Seta para baixo 58"/>
          <p:cNvSpPr/>
          <p:nvPr/>
        </p:nvSpPr>
        <p:spPr>
          <a:xfrm>
            <a:off x="5813425" y="5481638"/>
            <a:ext cx="217488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60" name="CaixaDeTexto 59"/>
          <p:cNvSpPr txBox="1">
            <a:spLocks noChangeArrowheads="1"/>
          </p:cNvSpPr>
          <p:nvPr/>
        </p:nvSpPr>
        <p:spPr bwMode="auto">
          <a:xfrm>
            <a:off x="6804025" y="5768975"/>
            <a:ext cx="2339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000">
                <a:latin typeface="Calibri" pitchFamily="34" charset="0"/>
              </a:rPr>
              <a:t>Afixos de flexão (PN)</a:t>
            </a:r>
          </a:p>
        </p:txBody>
      </p:sp>
      <p:sp>
        <p:nvSpPr>
          <p:cNvPr id="61" name="Seta para baixo 60"/>
          <p:cNvSpPr/>
          <p:nvPr/>
        </p:nvSpPr>
        <p:spPr>
          <a:xfrm>
            <a:off x="7524750" y="5481638"/>
            <a:ext cx="215900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9" grpId="0"/>
      <p:bldP spid="30" grpId="0"/>
      <p:bldP spid="31" grpId="0" animBg="1"/>
      <p:bldP spid="32" grpId="0" animBg="1"/>
      <p:bldP spid="33" grpId="0"/>
      <p:bldP spid="34" grpId="0"/>
      <p:bldP spid="35" grpId="0"/>
      <p:bldP spid="36" grpId="0" animBg="1"/>
      <p:bldP spid="37" grpId="0"/>
      <p:bldP spid="53" grpId="0"/>
      <p:bldP spid="54" grpId="0"/>
      <p:bldP spid="55" grpId="0"/>
      <p:bldP spid="56" grpId="0"/>
      <p:bldP spid="57" grpId="0" animBg="1"/>
      <p:bldP spid="58" grpId="0"/>
      <p:bldP spid="59" grpId="0" animBg="1"/>
      <p:bldP spid="60" grpId="0"/>
      <p:bldP spid="6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>
            <a:spLocks noChangeArrowheads="1"/>
          </p:cNvSpPr>
          <p:nvPr/>
        </p:nvSpPr>
        <p:spPr bwMode="auto">
          <a:xfrm>
            <a:off x="1259632" y="260648"/>
            <a:ext cx="6985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3200" dirty="0">
                <a:latin typeface="Calibri" pitchFamily="34" charset="0"/>
              </a:rPr>
              <a:t>Palavras simples e seus constituintes:</a:t>
            </a:r>
          </a:p>
        </p:txBody>
      </p:sp>
      <p:sp>
        <p:nvSpPr>
          <p:cNvPr id="4" name="CaixaDeTexto 3"/>
          <p:cNvSpPr txBox="1">
            <a:spLocks noChangeArrowheads="1"/>
          </p:cNvSpPr>
          <p:nvPr/>
        </p:nvSpPr>
        <p:spPr bwMode="auto">
          <a:xfrm>
            <a:off x="323528" y="1340768"/>
            <a:ext cx="1919115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 dirty="0" smtClean="0">
                <a:latin typeface="Calibri" pitchFamily="34" charset="0"/>
              </a:rPr>
              <a:t>Baixinho </a:t>
            </a:r>
            <a:r>
              <a:rPr lang="pt-PT" sz="3200" dirty="0">
                <a:latin typeface="Calibri" pitchFamily="34" charset="0"/>
              </a:rPr>
              <a:t>=</a:t>
            </a:r>
          </a:p>
          <a:p>
            <a:r>
              <a:rPr lang="pt-PT" sz="2000" dirty="0" smtClean="0">
                <a:latin typeface="Calibri" pitchFamily="34" charset="0"/>
              </a:rPr>
              <a:t>(</a:t>
            </a:r>
            <a:r>
              <a:rPr lang="pt-PT" sz="2000" dirty="0" err="1" smtClean="0">
                <a:latin typeface="Calibri" pitchFamily="34" charset="0"/>
              </a:rPr>
              <a:t>adj</a:t>
            </a:r>
            <a:r>
              <a:rPr lang="pt-PT" sz="2000" dirty="0" smtClean="0">
                <a:latin typeface="Calibri" pitchFamily="34" charset="0"/>
              </a:rPr>
              <a:t>)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5" name="CaixaDeTexto 4"/>
          <p:cNvSpPr txBox="1">
            <a:spLocks noChangeArrowheads="1"/>
          </p:cNvSpPr>
          <p:nvPr/>
        </p:nvSpPr>
        <p:spPr bwMode="auto">
          <a:xfrm>
            <a:off x="2339975" y="1340768"/>
            <a:ext cx="87075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 dirty="0" err="1" smtClean="0">
                <a:latin typeface="Calibri" pitchFamily="34" charset="0"/>
              </a:rPr>
              <a:t>baix</a:t>
            </a:r>
            <a:endParaRPr lang="pt-PT" sz="3200" dirty="0">
              <a:latin typeface="Calibri" pitchFamily="34" charset="0"/>
            </a:endParaRPr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3173413" y="1348705"/>
            <a:ext cx="3905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+</a:t>
            </a:r>
          </a:p>
        </p:txBody>
      </p:sp>
      <p:sp>
        <p:nvSpPr>
          <p:cNvPr id="7" name="Rectângulo 6"/>
          <p:cNvSpPr>
            <a:spLocks noChangeArrowheads="1"/>
          </p:cNvSpPr>
          <p:nvPr/>
        </p:nvSpPr>
        <p:spPr bwMode="auto">
          <a:xfrm>
            <a:off x="4830763" y="1348705"/>
            <a:ext cx="38893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+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3902075" y="1348705"/>
            <a:ext cx="724878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b="1" dirty="0" err="1" smtClean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inh</a:t>
            </a:r>
            <a:endParaRPr lang="pt-PT" sz="3200" b="1" dirty="0">
              <a:solidFill>
                <a:srgbClr val="CD11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6156176" y="1340768"/>
            <a:ext cx="40588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o</a:t>
            </a:r>
            <a:endParaRPr lang="pt-PT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" name="CaixaDeTexto 9"/>
          <p:cNvSpPr txBox="1">
            <a:spLocks noChangeArrowheads="1"/>
          </p:cNvSpPr>
          <p:nvPr/>
        </p:nvSpPr>
        <p:spPr bwMode="auto">
          <a:xfrm>
            <a:off x="2195513" y="2212305"/>
            <a:ext cx="9311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alibri" pitchFamily="34" charset="0"/>
              </a:rPr>
              <a:t>Radical</a:t>
            </a:r>
          </a:p>
          <a:p>
            <a:r>
              <a:rPr lang="pt-PT" sz="2000" dirty="0" err="1" smtClean="0">
                <a:latin typeface="Calibri" pitchFamily="34" charset="0"/>
              </a:rPr>
              <a:t>adj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11" name="CaixaDeTexto 10"/>
          <p:cNvSpPr txBox="1">
            <a:spLocks noChangeArrowheads="1"/>
          </p:cNvSpPr>
          <p:nvPr/>
        </p:nvSpPr>
        <p:spPr bwMode="auto">
          <a:xfrm>
            <a:off x="3276600" y="2212305"/>
            <a:ext cx="18187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alibri" pitchFamily="34" charset="0"/>
              </a:rPr>
              <a:t>Sufixo de flexão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12" name="Seta para baixo 11"/>
          <p:cNvSpPr/>
          <p:nvPr/>
        </p:nvSpPr>
        <p:spPr>
          <a:xfrm>
            <a:off x="2555875" y="1853530"/>
            <a:ext cx="215900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3" name="Seta para baixo 12"/>
          <p:cNvSpPr/>
          <p:nvPr/>
        </p:nvSpPr>
        <p:spPr>
          <a:xfrm>
            <a:off x="3995738" y="1853530"/>
            <a:ext cx="215900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4" name="Seta para baixo 13"/>
          <p:cNvSpPr/>
          <p:nvPr/>
        </p:nvSpPr>
        <p:spPr>
          <a:xfrm>
            <a:off x="6283746" y="1853530"/>
            <a:ext cx="217488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5" name="Rectângulo 14"/>
          <p:cNvSpPr/>
          <p:nvPr/>
        </p:nvSpPr>
        <p:spPr>
          <a:xfrm>
            <a:off x="7164388" y="1403519"/>
            <a:ext cx="16385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dirty="0" smtClean="0">
                <a:latin typeface="+mn-lt"/>
                <a:cs typeface="+mn-cs"/>
              </a:rPr>
              <a:t>Baix</a:t>
            </a:r>
            <a:r>
              <a:rPr lang="pt-PT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inh</a:t>
            </a:r>
            <a:r>
              <a:rPr lang="pt-PT" sz="3200" b="1" dirty="0" smtClean="0">
                <a:solidFill>
                  <a:srgbClr val="3514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o</a:t>
            </a:r>
            <a:endParaRPr lang="pt-PT" sz="3200" b="1" dirty="0">
              <a:solidFill>
                <a:srgbClr val="3514A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6" name="CaixaDeTexto 15"/>
          <p:cNvSpPr txBox="1">
            <a:spLocks noChangeArrowheads="1"/>
          </p:cNvSpPr>
          <p:nvPr/>
        </p:nvSpPr>
        <p:spPr bwMode="auto">
          <a:xfrm>
            <a:off x="5508104" y="2204318"/>
            <a:ext cx="17980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alibri" pitchFamily="34" charset="0"/>
              </a:rPr>
              <a:t>Índice temático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17" name="CaixaDeTexto 16"/>
          <p:cNvSpPr txBox="1">
            <a:spLocks noChangeArrowheads="1"/>
          </p:cNvSpPr>
          <p:nvPr/>
        </p:nvSpPr>
        <p:spPr bwMode="auto">
          <a:xfrm>
            <a:off x="323751" y="3001705"/>
            <a:ext cx="1914307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 dirty="0" err="1" smtClean="0">
                <a:latin typeface="Calibri" pitchFamily="34" charset="0"/>
              </a:rPr>
              <a:t>Altíssimo=</a:t>
            </a:r>
            <a:endParaRPr lang="pt-PT" sz="3200" dirty="0">
              <a:latin typeface="Calibri" pitchFamily="34" charset="0"/>
            </a:endParaRPr>
          </a:p>
          <a:p>
            <a:r>
              <a:rPr lang="pt-PT" sz="2000" dirty="0" smtClean="0">
                <a:latin typeface="Calibri" pitchFamily="34" charset="0"/>
              </a:rPr>
              <a:t>(</a:t>
            </a:r>
            <a:r>
              <a:rPr lang="pt-PT" sz="2000" dirty="0" err="1" smtClean="0">
                <a:latin typeface="Calibri" pitchFamily="34" charset="0"/>
              </a:rPr>
              <a:t>adj</a:t>
            </a:r>
            <a:r>
              <a:rPr lang="pt-PT" sz="2000" dirty="0" smtClean="0">
                <a:latin typeface="Calibri" pitchFamily="34" charset="0"/>
              </a:rPr>
              <a:t>)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18" name="CaixaDeTexto 17"/>
          <p:cNvSpPr txBox="1">
            <a:spLocks noChangeArrowheads="1"/>
          </p:cNvSpPr>
          <p:nvPr/>
        </p:nvSpPr>
        <p:spPr bwMode="auto">
          <a:xfrm>
            <a:off x="2340198" y="3001705"/>
            <a:ext cx="61427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 dirty="0" err="1" smtClean="0">
                <a:latin typeface="Calibri" pitchFamily="34" charset="0"/>
              </a:rPr>
              <a:t>alt</a:t>
            </a:r>
            <a:endParaRPr lang="pt-PT" sz="3200" dirty="0">
              <a:latin typeface="Calibri" pitchFamily="34" charset="0"/>
            </a:endParaRPr>
          </a:p>
        </p:txBody>
      </p:sp>
      <p:sp>
        <p:nvSpPr>
          <p:cNvPr id="19" name="CaixaDeTexto 18"/>
          <p:cNvSpPr txBox="1">
            <a:spLocks noChangeArrowheads="1"/>
          </p:cNvSpPr>
          <p:nvPr/>
        </p:nvSpPr>
        <p:spPr bwMode="auto">
          <a:xfrm>
            <a:off x="3173636" y="3009642"/>
            <a:ext cx="3905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+</a:t>
            </a:r>
          </a:p>
        </p:txBody>
      </p:sp>
      <p:sp>
        <p:nvSpPr>
          <p:cNvPr id="20" name="Rectângulo 19"/>
          <p:cNvSpPr>
            <a:spLocks noChangeArrowheads="1"/>
          </p:cNvSpPr>
          <p:nvPr/>
        </p:nvSpPr>
        <p:spPr bwMode="auto">
          <a:xfrm>
            <a:off x="4830986" y="3009642"/>
            <a:ext cx="38893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+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3902298" y="3009642"/>
            <a:ext cx="1047082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b="1" dirty="0" err="1" smtClean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íssim</a:t>
            </a:r>
            <a:endParaRPr lang="pt-PT" sz="3200" b="1" dirty="0">
              <a:solidFill>
                <a:srgbClr val="CD11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6156399" y="3001705"/>
            <a:ext cx="40588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o</a:t>
            </a:r>
            <a:endParaRPr lang="pt-PT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3" name="CaixaDeTexto 22"/>
          <p:cNvSpPr txBox="1">
            <a:spLocks noChangeArrowheads="1"/>
          </p:cNvSpPr>
          <p:nvPr/>
        </p:nvSpPr>
        <p:spPr bwMode="auto">
          <a:xfrm>
            <a:off x="2195736" y="3873242"/>
            <a:ext cx="9311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alibri" pitchFamily="34" charset="0"/>
              </a:rPr>
              <a:t>Radical</a:t>
            </a:r>
          </a:p>
          <a:p>
            <a:r>
              <a:rPr lang="pt-PT" sz="2000" dirty="0" err="1" smtClean="0">
                <a:latin typeface="Calibri" pitchFamily="34" charset="0"/>
              </a:rPr>
              <a:t>adj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24" name="CaixaDeTexto 23"/>
          <p:cNvSpPr txBox="1">
            <a:spLocks noChangeArrowheads="1"/>
          </p:cNvSpPr>
          <p:nvPr/>
        </p:nvSpPr>
        <p:spPr bwMode="auto">
          <a:xfrm>
            <a:off x="3473312" y="3873242"/>
            <a:ext cx="18187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alibri" pitchFamily="34" charset="0"/>
              </a:rPr>
              <a:t>Sufixo de flexão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25" name="Seta para baixo 24"/>
          <p:cNvSpPr/>
          <p:nvPr/>
        </p:nvSpPr>
        <p:spPr>
          <a:xfrm>
            <a:off x="2556098" y="3514467"/>
            <a:ext cx="215900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26" name="Seta para baixo 25"/>
          <p:cNvSpPr/>
          <p:nvPr/>
        </p:nvSpPr>
        <p:spPr>
          <a:xfrm>
            <a:off x="4212084" y="3514467"/>
            <a:ext cx="215900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27" name="Seta para baixo 26"/>
          <p:cNvSpPr/>
          <p:nvPr/>
        </p:nvSpPr>
        <p:spPr>
          <a:xfrm>
            <a:off x="6283969" y="3514467"/>
            <a:ext cx="217488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28" name="Rectângulo 27"/>
          <p:cNvSpPr/>
          <p:nvPr/>
        </p:nvSpPr>
        <p:spPr>
          <a:xfrm>
            <a:off x="7164611" y="3064456"/>
            <a:ext cx="17379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dirty="0" smtClean="0">
                <a:latin typeface="+mn-lt"/>
                <a:cs typeface="+mn-cs"/>
              </a:rPr>
              <a:t>Alt</a:t>
            </a:r>
            <a:r>
              <a:rPr lang="pt-PT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íssim</a:t>
            </a:r>
            <a:r>
              <a:rPr lang="pt-PT" sz="3200" b="1" dirty="0" smtClean="0">
                <a:solidFill>
                  <a:srgbClr val="3514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o</a:t>
            </a:r>
            <a:endParaRPr lang="pt-PT" sz="3200" b="1" dirty="0">
              <a:solidFill>
                <a:srgbClr val="3514A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9" name="CaixaDeTexto 28"/>
          <p:cNvSpPr txBox="1">
            <a:spLocks noChangeArrowheads="1"/>
          </p:cNvSpPr>
          <p:nvPr/>
        </p:nvSpPr>
        <p:spPr bwMode="auto">
          <a:xfrm>
            <a:off x="5508327" y="3865255"/>
            <a:ext cx="17980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alibri" pitchFamily="34" charset="0"/>
              </a:rPr>
              <a:t>Índice temático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30" name="CaixaDeTexto 29"/>
          <p:cNvSpPr txBox="1">
            <a:spLocks noChangeArrowheads="1"/>
          </p:cNvSpPr>
          <p:nvPr/>
        </p:nvSpPr>
        <p:spPr bwMode="auto">
          <a:xfrm>
            <a:off x="270311" y="4789711"/>
            <a:ext cx="1442446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 dirty="0" err="1" smtClean="0">
                <a:latin typeface="Calibri" pitchFamily="34" charset="0"/>
              </a:rPr>
              <a:t>Giraça=</a:t>
            </a:r>
            <a:endParaRPr lang="pt-PT" sz="3200" dirty="0">
              <a:latin typeface="Calibri" pitchFamily="34" charset="0"/>
            </a:endParaRPr>
          </a:p>
          <a:p>
            <a:r>
              <a:rPr lang="pt-PT" sz="2000" dirty="0" smtClean="0">
                <a:latin typeface="Calibri" pitchFamily="34" charset="0"/>
              </a:rPr>
              <a:t>(</a:t>
            </a:r>
            <a:r>
              <a:rPr lang="pt-PT" sz="2000" dirty="0" err="1" smtClean="0">
                <a:latin typeface="Calibri" pitchFamily="34" charset="0"/>
              </a:rPr>
              <a:t>adj</a:t>
            </a:r>
            <a:r>
              <a:rPr lang="pt-PT" sz="2000" dirty="0" smtClean="0">
                <a:latin typeface="Calibri" pitchFamily="34" charset="0"/>
              </a:rPr>
              <a:t>)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31" name="CaixaDeTexto 30"/>
          <p:cNvSpPr txBox="1">
            <a:spLocks noChangeArrowheads="1"/>
          </p:cNvSpPr>
          <p:nvPr/>
        </p:nvSpPr>
        <p:spPr bwMode="auto">
          <a:xfrm>
            <a:off x="2286758" y="4789711"/>
            <a:ext cx="6158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 dirty="0" err="1" smtClean="0">
                <a:latin typeface="Calibri" pitchFamily="34" charset="0"/>
              </a:rPr>
              <a:t>gir</a:t>
            </a:r>
            <a:endParaRPr lang="pt-PT" sz="3200" dirty="0">
              <a:latin typeface="Calibri" pitchFamily="34" charset="0"/>
            </a:endParaRPr>
          </a:p>
        </p:txBody>
      </p:sp>
      <p:sp>
        <p:nvSpPr>
          <p:cNvPr id="32" name="CaixaDeTexto 31"/>
          <p:cNvSpPr txBox="1">
            <a:spLocks noChangeArrowheads="1"/>
          </p:cNvSpPr>
          <p:nvPr/>
        </p:nvSpPr>
        <p:spPr bwMode="auto">
          <a:xfrm>
            <a:off x="3120196" y="4797648"/>
            <a:ext cx="3905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+</a:t>
            </a:r>
          </a:p>
        </p:txBody>
      </p:sp>
      <p:sp>
        <p:nvSpPr>
          <p:cNvPr id="33" name="Rectângulo 32"/>
          <p:cNvSpPr>
            <a:spLocks noChangeArrowheads="1"/>
          </p:cNvSpPr>
          <p:nvPr/>
        </p:nvSpPr>
        <p:spPr bwMode="auto">
          <a:xfrm>
            <a:off x="4777546" y="4797648"/>
            <a:ext cx="38893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+</a:t>
            </a:r>
          </a:p>
        </p:txBody>
      </p:sp>
      <p:sp>
        <p:nvSpPr>
          <p:cNvPr id="34" name="CaixaDeTexto 33"/>
          <p:cNvSpPr txBox="1"/>
          <p:nvPr/>
        </p:nvSpPr>
        <p:spPr>
          <a:xfrm>
            <a:off x="4013834" y="4797648"/>
            <a:ext cx="55816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b="1" dirty="0" err="1" smtClean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aç</a:t>
            </a:r>
            <a:endParaRPr lang="pt-PT" sz="3200" b="1" dirty="0">
              <a:solidFill>
                <a:srgbClr val="CD11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5" name="CaixaDeTexto 34"/>
          <p:cNvSpPr txBox="1"/>
          <p:nvPr/>
        </p:nvSpPr>
        <p:spPr>
          <a:xfrm>
            <a:off x="6129572" y="4789711"/>
            <a:ext cx="386644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</a:t>
            </a:r>
            <a:endParaRPr lang="pt-PT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6" name="CaixaDeTexto 35"/>
          <p:cNvSpPr txBox="1">
            <a:spLocks noChangeArrowheads="1"/>
          </p:cNvSpPr>
          <p:nvPr/>
        </p:nvSpPr>
        <p:spPr bwMode="auto">
          <a:xfrm>
            <a:off x="2142296" y="5661248"/>
            <a:ext cx="9311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alibri" pitchFamily="34" charset="0"/>
              </a:rPr>
              <a:t>Radical</a:t>
            </a:r>
          </a:p>
          <a:p>
            <a:r>
              <a:rPr lang="pt-PT" sz="2000" dirty="0" err="1" smtClean="0">
                <a:latin typeface="Calibri" pitchFamily="34" charset="0"/>
              </a:rPr>
              <a:t>adj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37" name="CaixaDeTexto 36"/>
          <p:cNvSpPr txBox="1">
            <a:spLocks noChangeArrowheads="1"/>
          </p:cNvSpPr>
          <p:nvPr/>
        </p:nvSpPr>
        <p:spPr bwMode="auto">
          <a:xfrm>
            <a:off x="3419872" y="5661248"/>
            <a:ext cx="18187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alibri" pitchFamily="34" charset="0"/>
              </a:rPr>
              <a:t>Sufixo de flexão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38" name="Seta para baixo 37"/>
          <p:cNvSpPr/>
          <p:nvPr/>
        </p:nvSpPr>
        <p:spPr>
          <a:xfrm>
            <a:off x="2502658" y="5302473"/>
            <a:ext cx="215900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9" name="Seta para baixo 38"/>
          <p:cNvSpPr/>
          <p:nvPr/>
        </p:nvSpPr>
        <p:spPr>
          <a:xfrm>
            <a:off x="4158644" y="5302473"/>
            <a:ext cx="215900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40" name="Seta para baixo 39"/>
          <p:cNvSpPr/>
          <p:nvPr/>
        </p:nvSpPr>
        <p:spPr>
          <a:xfrm>
            <a:off x="6230529" y="5302473"/>
            <a:ext cx="217488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41" name="Rectângulo 40"/>
          <p:cNvSpPr/>
          <p:nvPr/>
        </p:nvSpPr>
        <p:spPr>
          <a:xfrm>
            <a:off x="7111171" y="4852462"/>
            <a:ext cx="12522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dirty="0" err="1" smtClean="0">
                <a:latin typeface="+mn-lt"/>
                <a:cs typeface="+mn-cs"/>
              </a:rPr>
              <a:t>Gir</a:t>
            </a:r>
            <a:r>
              <a:rPr lang="pt-PT" sz="3200" b="1" dirty="0" err="1" smtClean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aç</a:t>
            </a:r>
            <a:r>
              <a:rPr lang="pt-PT" sz="3200" b="1" dirty="0" err="1" smtClean="0">
                <a:solidFill>
                  <a:srgbClr val="3514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</a:t>
            </a:r>
            <a:endParaRPr lang="pt-PT" sz="3200" b="1" dirty="0">
              <a:solidFill>
                <a:srgbClr val="3514A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2" name="CaixaDeTexto 41"/>
          <p:cNvSpPr txBox="1">
            <a:spLocks noChangeArrowheads="1"/>
          </p:cNvSpPr>
          <p:nvPr/>
        </p:nvSpPr>
        <p:spPr bwMode="auto">
          <a:xfrm>
            <a:off x="5454887" y="5653261"/>
            <a:ext cx="17980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alibri" pitchFamily="34" charset="0"/>
              </a:rPr>
              <a:t>Índice temático</a:t>
            </a:r>
            <a:endParaRPr lang="pt-PT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/>
      <p:bldP spid="29" grpId="0"/>
      <p:bldP spid="30" grpId="0"/>
      <p:bldP spid="32" grpId="0"/>
      <p:bldP spid="33" grpId="0"/>
      <p:bldP spid="34" grpId="0"/>
      <p:bldP spid="35" grpId="0"/>
      <p:bldP spid="36" grpId="0"/>
      <p:bldP spid="37" grpId="0"/>
      <p:bldP spid="38" grpId="0" animBg="1"/>
      <p:bldP spid="39" grpId="0" animBg="1"/>
      <p:bldP spid="40" grpId="0" animBg="1"/>
      <p:bldP spid="41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>
            <a:spLocks noChangeArrowheads="1"/>
          </p:cNvSpPr>
          <p:nvPr/>
        </p:nvSpPr>
        <p:spPr bwMode="auto">
          <a:xfrm>
            <a:off x="1259632" y="260648"/>
            <a:ext cx="6985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3200" dirty="0">
                <a:latin typeface="Calibri" pitchFamily="34" charset="0"/>
              </a:rPr>
              <a:t>Palavras simples e seus constituintes:</a:t>
            </a:r>
          </a:p>
        </p:txBody>
      </p:sp>
      <p:sp>
        <p:nvSpPr>
          <p:cNvPr id="3" name="CaixaDeTexto 2"/>
          <p:cNvSpPr txBox="1">
            <a:spLocks noChangeArrowheads="1"/>
          </p:cNvSpPr>
          <p:nvPr/>
        </p:nvSpPr>
        <p:spPr bwMode="auto">
          <a:xfrm>
            <a:off x="179512" y="1052736"/>
            <a:ext cx="1729961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 dirty="0" err="1" smtClean="0">
                <a:latin typeface="Calibri" pitchFamily="34" charset="0"/>
              </a:rPr>
              <a:t>Livrinho=</a:t>
            </a:r>
            <a:endParaRPr lang="pt-PT" sz="3200" dirty="0">
              <a:latin typeface="Calibri" pitchFamily="34" charset="0"/>
            </a:endParaRPr>
          </a:p>
          <a:p>
            <a:r>
              <a:rPr lang="pt-PT" sz="2000" dirty="0" smtClean="0">
                <a:latin typeface="Calibri" pitchFamily="34" charset="0"/>
              </a:rPr>
              <a:t>(nome)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4" name="CaixaDeTexto 3"/>
          <p:cNvSpPr txBox="1">
            <a:spLocks noChangeArrowheads="1"/>
          </p:cNvSpPr>
          <p:nvPr/>
        </p:nvSpPr>
        <p:spPr bwMode="auto">
          <a:xfrm>
            <a:off x="2339975" y="1052736"/>
            <a:ext cx="70243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 dirty="0" err="1" smtClean="0">
                <a:latin typeface="Calibri" pitchFamily="34" charset="0"/>
              </a:rPr>
              <a:t>livr</a:t>
            </a:r>
            <a:endParaRPr lang="pt-PT" sz="3200" dirty="0">
              <a:latin typeface="Calibri" pitchFamily="34" charset="0"/>
            </a:endParaRPr>
          </a:p>
        </p:txBody>
      </p:sp>
      <p:sp>
        <p:nvSpPr>
          <p:cNvPr id="5" name="CaixaDeTexto 4"/>
          <p:cNvSpPr txBox="1">
            <a:spLocks noChangeArrowheads="1"/>
          </p:cNvSpPr>
          <p:nvPr/>
        </p:nvSpPr>
        <p:spPr bwMode="auto">
          <a:xfrm>
            <a:off x="3173413" y="1060673"/>
            <a:ext cx="3905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+</a:t>
            </a:r>
          </a:p>
        </p:txBody>
      </p:sp>
      <p:sp>
        <p:nvSpPr>
          <p:cNvPr id="6" name="Rectângulo 5"/>
          <p:cNvSpPr>
            <a:spLocks noChangeArrowheads="1"/>
          </p:cNvSpPr>
          <p:nvPr/>
        </p:nvSpPr>
        <p:spPr bwMode="auto">
          <a:xfrm>
            <a:off x="4830763" y="1060673"/>
            <a:ext cx="38893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+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3902075" y="1060673"/>
            <a:ext cx="724878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b="1" dirty="0" err="1" smtClean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inh</a:t>
            </a:r>
            <a:endParaRPr lang="pt-PT" sz="3200" b="1" dirty="0">
              <a:solidFill>
                <a:srgbClr val="CD11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6156176" y="1052736"/>
            <a:ext cx="40588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o</a:t>
            </a:r>
            <a:endParaRPr lang="pt-PT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" name="CaixaDeTexto 8"/>
          <p:cNvSpPr txBox="1">
            <a:spLocks noChangeArrowheads="1"/>
          </p:cNvSpPr>
          <p:nvPr/>
        </p:nvSpPr>
        <p:spPr bwMode="auto">
          <a:xfrm>
            <a:off x="2195513" y="1924273"/>
            <a:ext cx="10358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alibri" pitchFamily="34" charset="0"/>
              </a:rPr>
              <a:t>Radical</a:t>
            </a:r>
          </a:p>
          <a:p>
            <a:r>
              <a:rPr lang="pt-PT" sz="2000" dirty="0" smtClean="0">
                <a:latin typeface="Calibri" pitchFamily="34" charset="0"/>
              </a:rPr>
              <a:t>nominal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10" name="CaixaDeTexto 9"/>
          <p:cNvSpPr txBox="1">
            <a:spLocks noChangeArrowheads="1"/>
          </p:cNvSpPr>
          <p:nvPr/>
        </p:nvSpPr>
        <p:spPr bwMode="auto">
          <a:xfrm>
            <a:off x="3276600" y="1924273"/>
            <a:ext cx="18187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alibri" pitchFamily="34" charset="0"/>
              </a:rPr>
              <a:t>Sufixo de flexão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11" name="Seta para baixo 10"/>
          <p:cNvSpPr/>
          <p:nvPr/>
        </p:nvSpPr>
        <p:spPr>
          <a:xfrm>
            <a:off x="2555875" y="1565498"/>
            <a:ext cx="215900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2" name="Seta para baixo 11"/>
          <p:cNvSpPr/>
          <p:nvPr/>
        </p:nvSpPr>
        <p:spPr>
          <a:xfrm>
            <a:off x="3995738" y="1565498"/>
            <a:ext cx="215900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3" name="Seta para baixo 12"/>
          <p:cNvSpPr/>
          <p:nvPr/>
        </p:nvSpPr>
        <p:spPr>
          <a:xfrm>
            <a:off x="6283746" y="1565498"/>
            <a:ext cx="217488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4" name="Rectângulo 13"/>
          <p:cNvSpPr/>
          <p:nvPr/>
        </p:nvSpPr>
        <p:spPr>
          <a:xfrm>
            <a:off x="7164388" y="1115487"/>
            <a:ext cx="15424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dirty="0" smtClean="0">
                <a:latin typeface="+mn-lt"/>
                <a:cs typeface="+mn-cs"/>
              </a:rPr>
              <a:t>Livr</a:t>
            </a:r>
            <a:r>
              <a:rPr lang="pt-PT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inh</a:t>
            </a:r>
            <a:r>
              <a:rPr lang="pt-PT" sz="3200" b="1" dirty="0" smtClean="0">
                <a:solidFill>
                  <a:srgbClr val="3514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o</a:t>
            </a:r>
            <a:endParaRPr lang="pt-PT" sz="3200" b="1" dirty="0">
              <a:solidFill>
                <a:srgbClr val="3514A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5" name="CaixaDeTexto 14"/>
          <p:cNvSpPr txBox="1">
            <a:spLocks noChangeArrowheads="1"/>
          </p:cNvSpPr>
          <p:nvPr/>
        </p:nvSpPr>
        <p:spPr bwMode="auto">
          <a:xfrm>
            <a:off x="5508104" y="1916286"/>
            <a:ext cx="17980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alibri" pitchFamily="34" charset="0"/>
              </a:rPr>
              <a:t>Índice temático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16" name="CaixaDeTexto 15"/>
          <p:cNvSpPr txBox="1">
            <a:spLocks noChangeArrowheads="1"/>
          </p:cNvSpPr>
          <p:nvPr/>
        </p:nvSpPr>
        <p:spPr bwMode="auto">
          <a:xfrm>
            <a:off x="179735" y="3068960"/>
            <a:ext cx="1580497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 dirty="0" err="1" smtClean="0">
                <a:latin typeface="Calibri" pitchFamily="34" charset="0"/>
              </a:rPr>
              <a:t>Pernita=</a:t>
            </a:r>
            <a:endParaRPr lang="pt-PT" sz="3200" dirty="0">
              <a:latin typeface="Calibri" pitchFamily="34" charset="0"/>
            </a:endParaRPr>
          </a:p>
          <a:p>
            <a:r>
              <a:rPr lang="pt-PT" sz="2000" dirty="0" smtClean="0">
                <a:latin typeface="Calibri" pitchFamily="34" charset="0"/>
              </a:rPr>
              <a:t>(nome)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17" name="CaixaDeTexto 16"/>
          <p:cNvSpPr txBox="1">
            <a:spLocks noChangeArrowheads="1"/>
          </p:cNvSpPr>
          <p:nvPr/>
        </p:nvSpPr>
        <p:spPr bwMode="auto">
          <a:xfrm>
            <a:off x="2340198" y="3068960"/>
            <a:ext cx="9637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 dirty="0" err="1" smtClean="0">
                <a:latin typeface="Calibri" pitchFamily="34" charset="0"/>
              </a:rPr>
              <a:t>pern</a:t>
            </a:r>
            <a:endParaRPr lang="pt-PT" sz="3200" dirty="0">
              <a:latin typeface="Calibri" pitchFamily="34" charset="0"/>
            </a:endParaRPr>
          </a:p>
        </p:txBody>
      </p:sp>
      <p:sp>
        <p:nvSpPr>
          <p:cNvPr id="18" name="CaixaDeTexto 17"/>
          <p:cNvSpPr txBox="1">
            <a:spLocks noChangeArrowheads="1"/>
          </p:cNvSpPr>
          <p:nvPr/>
        </p:nvSpPr>
        <p:spPr bwMode="auto">
          <a:xfrm>
            <a:off x="3173636" y="3076897"/>
            <a:ext cx="3905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+</a:t>
            </a:r>
          </a:p>
        </p:txBody>
      </p:sp>
      <p:sp>
        <p:nvSpPr>
          <p:cNvPr id="19" name="Rectângulo 18"/>
          <p:cNvSpPr>
            <a:spLocks noChangeArrowheads="1"/>
          </p:cNvSpPr>
          <p:nvPr/>
        </p:nvSpPr>
        <p:spPr bwMode="auto">
          <a:xfrm>
            <a:off x="4903143" y="3076897"/>
            <a:ext cx="38893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 dirty="0">
                <a:latin typeface="Calibri" pitchFamily="34" charset="0"/>
              </a:rPr>
              <a:t>+</a:t>
            </a:r>
          </a:p>
        </p:txBody>
      </p:sp>
      <p:sp>
        <p:nvSpPr>
          <p:cNvPr id="20" name="CaixaDeTexto 19"/>
          <p:cNvSpPr txBox="1"/>
          <p:nvPr/>
        </p:nvSpPr>
        <p:spPr>
          <a:xfrm>
            <a:off x="3902298" y="3076897"/>
            <a:ext cx="428322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b="1" dirty="0" err="1" smtClean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it</a:t>
            </a:r>
            <a:endParaRPr lang="pt-PT" sz="3200" b="1" dirty="0">
              <a:solidFill>
                <a:srgbClr val="CD11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6156399" y="3068960"/>
            <a:ext cx="386644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</a:t>
            </a:r>
            <a:endParaRPr lang="pt-PT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2" name="CaixaDeTexto 21"/>
          <p:cNvSpPr txBox="1">
            <a:spLocks noChangeArrowheads="1"/>
          </p:cNvSpPr>
          <p:nvPr/>
        </p:nvSpPr>
        <p:spPr bwMode="auto">
          <a:xfrm>
            <a:off x="2195736" y="3940497"/>
            <a:ext cx="10358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alibri" pitchFamily="34" charset="0"/>
              </a:rPr>
              <a:t>Radical</a:t>
            </a:r>
          </a:p>
          <a:p>
            <a:r>
              <a:rPr lang="pt-PT" sz="2000" dirty="0" smtClean="0">
                <a:latin typeface="Calibri" pitchFamily="34" charset="0"/>
              </a:rPr>
              <a:t>nominal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23" name="CaixaDeTexto 22"/>
          <p:cNvSpPr txBox="1">
            <a:spLocks noChangeArrowheads="1"/>
          </p:cNvSpPr>
          <p:nvPr/>
        </p:nvSpPr>
        <p:spPr bwMode="auto">
          <a:xfrm>
            <a:off x="3276823" y="3940497"/>
            <a:ext cx="18187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alibri" pitchFamily="34" charset="0"/>
              </a:rPr>
              <a:t>Sufixo de flexão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24" name="Seta para baixo 23"/>
          <p:cNvSpPr/>
          <p:nvPr/>
        </p:nvSpPr>
        <p:spPr>
          <a:xfrm>
            <a:off x="2556098" y="3581722"/>
            <a:ext cx="215900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25" name="Seta para baixo 24"/>
          <p:cNvSpPr/>
          <p:nvPr/>
        </p:nvSpPr>
        <p:spPr>
          <a:xfrm>
            <a:off x="3995961" y="3581722"/>
            <a:ext cx="215900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26" name="Seta para baixo 25"/>
          <p:cNvSpPr/>
          <p:nvPr/>
        </p:nvSpPr>
        <p:spPr>
          <a:xfrm>
            <a:off x="6283969" y="3581722"/>
            <a:ext cx="217488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27" name="Rectângulo 26"/>
          <p:cNvSpPr/>
          <p:nvPr/>
        </p:nvSpPr>
        <p:spPr>
          <a:xfrm>
            <a:off x="7164611" y="3131711"/>
            <a:ext cx="13923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dirty="0" smtClean="0">
                <a:latin typeface="+mn-lt"/>
                <a:cs typeface="+mn-cs"/>
              </a:rPr>
              <a:t>Pern</a:t>
            </a:r>
            <a:r>
              <a:rPr lang="pt-PT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it</a:t>
            </a:r>
            <a:r>
              <a:rPr lang="pt-PT" sz="3200" b="1" dirty="0" smtClean="0">
                <a:solidFill>
                  <a:srgbClr val="3514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</a:t>
            </a:r>
            <a:endParaRPr lang="pt-PT" sz="3200" b="1" dirty="0">
              <a:solidFill>
                <a:srgbClr val="3514A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8" name="CaixaDeTexto 27"/>
          <p:cNvSpPr txBox="1">
            <a:spLocks noChangeArrowheads="1"/>
          </p:cNvSpPr>
          <p:nvPr/>
        </p:nvSpPr>
        <p:spPr bwMode="auto">
          <a:xfrm>
            <a:off x="5508327" y="3932510"/>
            <a:ext cx="17980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alibri" pitchFamily="34" charset="0"/>
              </a:rPr>
              <a:t>Índice temático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29" name="CaixaDeTexto 28"/>
          <p:cNvSpPr txBox="1">
            <a:spLocks noChangeArrowheads="1"/>
          </p:cNvSpPr>
          <p:nvPr/>
        </p:nvSpPr>
        <p:spPr bwMode="auto">
          <a:xfrm>
            <a:off x="251520" y="5013176"/>
            <a:ext cx="173919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 dirty="0" err="1" smtClean="0">
                <a:latin typeface="Calibri" pitchFamily="34" charset="0"/>
              </a:rPr>
              <a:t>Pernoca=</a:t>
            </a:r>
            <a:endParaRPr lang="pt-PT" sz="3200" dirty="0">
              <a:latin typeface="Calibri" pitchFamily="34" charset="0"/>
            </a:endParaRPr>
          </a:p>
          <a:p>
            <a:r>
              <a:rPr lang="pt-PT" sz="2000" dirty="0" smtClean="0">
                <a:latin typeface="Calibri" pitchFamily="34" charset="0"/>
              </a:rPr>
              <a:t>(nome)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30" name="CaixaDeTexto 29"/>
          <p:cNvSpPr txBox="1">
            <a:spLocks noChangeArrowheads="1"/>
          </p:cNvSpPr>
          <p:nvPr/>
        </p:nvSpPr>
        <p:spPr bwMode="auto">
          <a:xfrm>
            <a:off x="2411983" y="5013176"/>
            <a:ext cx="9637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 dirty="0" err="1" smtClean="0">
                <a:latin typeface="Calibri" pitchFamily="34" charset="0"/>
              </a:rPr>
              <a:t>pern</a:t>
            </a:r>
            <a:endParaRPr lang="pt-PT" sz="3200" dirty="0">
              <a:latin typeface="Calibri" pitchFamily="34" charset="0"/>
            </a:endParaRPr>
          </a:p>
        </p:txBody>
      </p:sp>
      <p:sp>
        <p:nvSpPr>
          <p:cNvPr id="31" name="CaixaDeTexto 30"/>
          <p:cNvSpPr txBox="1">
            <a:spLocks noChangeArrowheads="1"/>
          </p:cNvSpPr>
          <p:nvPr/>
        </p:nvSpPr>
        <p:spPr bwMode="auto">
          <a:xfrm>
            <a:off x="3245421" y="5021113"/>
            <a:ext cx="3905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+</a:t>
            </a:r>
          </a:p>
        </p:txBody>
      </p:sp>
      <p:sp>
        <p:nvSpPr>
          <p:cNvPr id="32" name="Rectângulo 31"/>
          <p:cNvSpPr>
            <a:spLocks noChangeArrowheads="1"/>
          </p:cNvSpPr>
          <p:nvPr/>
        </p:nvSpPr>
        <p:spPr bwMode="auto">
          <a:xfrm>
            <a:off x="5047159" y="5021113"/>
            <a:ext cx="38893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 dirty="0">
                <a:latin typeface="Calibri" pitchFamily="34" charset="0"/>
              </a:rPr>
              <a:t>+</a:t>
            </a:r>
          </a:p>
        </p:txBody>
      </p:sp>
      <p:sp>
        <p:nvSpPr>
          <p:cNvPr id="33" name="CaixaDeTexto 32"/>
          <p:cNvSpPr txBox="1"/>
          <p:nvPr/>
        </p:nvSpPr>
        <p:spPr>
          <a:xfrm>
            <a:off x="3974083" y="5021113"/>
            <a:ext cx="577402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b="1" dirty="0" err="1" smtClean="0">
                <a:solidFill>
                  <a:srgbClr val="CD11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oc</a:t>
            </a:r>
            <a:endParaRPr lang="pt-PT" sz="3200" b="1" dirty="0">
              <a:solidFill>
                <a:srgbClr val="CD11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4" name="CaixaDeTexto 33"/>
          <p:cNvSpPr txBox="1"/>
          <p:nvPr/>
        </p:nvSpPr>
        <p:spPr>
          <a:xfrm>
            <a:off x="6228184" y="5013176"/>
            <a:ext cx="386644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</a:t>
            </a:r>
            <a:endParaRPr lang="pt-PT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5" name="CaixaDeTexto 34"/>
          <p:cNvSpPr txBox="1">
            <a:spLocks noChangeArrowheads="1"/>
          </p:cNvSpPr>
          <p:nvPr/>
        </p:nvSpPr>
        <p:spPr bwMode="auto">
          <a:xfrm>
            <a:off x="2267521" y="5884713"/>
            <a:ext cx="9311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alibri" pitchFamily="34" charset="0"/>
              </a:rPr>
              <a:t>Radical</a:t>
            </a:r>
          </a:p>
          <a:p>
            <a:r>
              <a:rPr lang="pt-PT" sz="2000" dirty="0" err="1" smtClean="0">
                <a:latin typeface="Calibri" pitchFamily="34" charset="0"/>
              </a:rPr>
              <a:t>adj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36" name="CaixaDeTexto 35"/>
          <p:cNvSpPr txBox="1">
            <a:spLocks noChangeArrowheads="1"/>
          </p:cNvSpPr>
          <p:nvPr/>
        </p:nvSpPr>
        <p:spPr bwMode="auto">
          <a:xfrm>
            <a:off x="3348608" y="5884713"/>
            <a:ext cx="18187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alibri" pitchFamily="34" charset="0"/>
              </a:rPr>
              <a:t>Sufixo de flexão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37" name="Seta para baixo 36"/>
          <p:cNvSpPr/>
          <p:nvPr/>
        </p:nvSpPr>
        <p:spPr>
          <a:xfrm>
            <a:off x="2627883" y="5525938"/>
            <a:ext cx="215900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8" name="Seta para baixo 37"/>
          <p:cNvSpPr/>
          <p:nvPr/>
        </p:nvSpPr>
        <p:spPr>
          <a:xfrm>
            <a:off x="4067746" y="5525938"/>
            <a:ext cx="215900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9" name="Seta para baixo 38"/>
          <p:cNvSpPr/>
          <p:nvPr/>
        </p:nvSpPr>
        <p:spPr>
          <a:xfrm>
            <a:off x="6355754" y="5525938"/>
            <a:ext cx="217488" cy="358775"/>
          </a:xfrm>
          <a:prstGeom prst="downArrow">
            <a:avLst>
              <a:gd name="adj1" fmla="val 235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41" name="CaixaDeTexto 40"/>
          <p:cNvSpPr txBox="1">
            <a:spLocks noChangeArrowheads="1"/>
          </p:cNvSpPr>
          <p:nvPr/>
        </p:nvSpPr>
        <p:spPr bwMode="auto">
          <a:xfrm>
            <a:off x="5580112" y="5876726"/>
            <a:ext cx="17980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alibri" pitchFamily="34" charset="0"/>
              </a:rPr>
              <a:t>Índice temático</a:t>
            </a:r>
            <a:endParaRPr lang="pt-PT" sz="2000" dirty="0">
              <a:latin typeface="Calibri" pitchFamily="34" charset="0"/>
            </a:endParaRPr>
          </a:p>
        </p:txBody>
      </p:sp>
      <p:sp>
        <p:nvSpPr>
          <p:cNvPr id="43" name="Rectângulo 42"/>
          <p:cNvSpPr/>
          <p:nvPr/>
        </p:nvSpPr>
        <p:spPr>
          <a:xfrm>
            <a:off x="7236296" y="5013176"/>
            <a:ext cx="1542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3200" dirty="0" smtClean="0">
                <a:latin typeface="+mn-lt"/>
                <a:cs typeface="+mn-cs"/>
              </a:rPr>
              <a:t>Pern</a:t>
            </a:r>
            <a:r>
              <a:rPr lang="pt-PT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oc</a:t>
            </a:r>
            <a:r>
              <a:rPr lang="pt-PT" sz="3200" b="1" dirty="0" smtClean="0">
                <a:solidFill>
                  <a:srgbClr val="3514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</a:t>
            </a:r>
            <a:endParaRPr lang="pt-PT" sz="3200" b="1" dirty="0">
              <a:solidFill>
                <a:srgbClr val="3514A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4" name="Chaveta à direita 43"/>
          <p:cNvSpPr/>
          <p:nvPr/>
        </p:nvSpPr>
        <p:spPr>
          <a:xfrm rot="5400000">
            <a:off x="4973470" y="302078"/>
            <a:ext cx="565212" cy="4104456"/>
          </a:xfrm>
          <a:prstGeom prst="rightBrace">
            <a:avLst>
              <a:gd name="adj1" fmla="val 8333"/>
              <a:gd name="adj2" fmla="val 4967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5" name="Chaveta à direita 44"/>
          <p:cNvSpPr/>
          <p:nvPr/>
        </p:nvSpPr>
        <p:spPr>
          <a:xfrm rot="5400000">
            <a:off x="5045478" y="2307450"/>
            <a:ext cx="565212" cy="4104456"/>
          </a:xfrm>
          <a:prstGeom prst="rightBrace">
            <a:avLst>
              <a:gd name="adj1" fmla="val 8333"/>
              <a:gd name="adj2" fmla="val 4967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8" name="Chaveta à direita 47"/>
          <p:cNvSpPr/>
          <p:nvPr/>
        </p:nvSpPr>
        <p:spPr>
          <a:xfrm rot="5400000">
            <a:off x="5045478" y="4251666"/>
            <a:ext cx="565212" cy="4104456"/>
          </a:xfrm>
          <a:prstGeom prst="rightBrace">
            <a:avLst>
              <a:gd name="adj1" fmla="val 8333"/>
              <a:gd name="adj2" fmla="val 4967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5" grpId="0" animBg="1"/>
      <p:bldP spid="26" grpId="0" animBg="1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6" grpId="0"/>
      <p:bldP spid="37" grpId="0" animBg="1"/>
      <p:bldP spid="38" grpId="0" animBg="1"/>
      <p:bldP spid="39" grpId="0" animBg="1"/>
      <p:bldP spid="41" grpId="0"/>
      <p:bldP spid="43" grpId="0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4842</TotalTime>
  <Words>741</Words>
  <Application>Microsoft Office PowerPoint</Application>
  <PresentationFormat>Apresentação no Ecrã (4:3)</PresentationFormat>
  <Paragraphs>223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14</vt:i4>
      </vt:variant>
    </vt:vector>
  </HeadingPairs>
  <TitlesOfParts>
    <vt:vector size="15" baseType="lpstr">
      <vt:lpstr>Tema do Office</vt:lpstr>
      <vt:lpstr>Formação de palavras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  <vt:lpstr>Diapositivo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Formação de palavras</dc:title>
  <dc:creator>tmn</dc:creator>
  <cp:lastModifiedBy>-</cp:lastModifiedBy>
  <cp:revision>35</cp:revision>
  <dcterms:created xsi:type="dcterms:W3CDTF">2011-06-04T11:01:50Z</dcterms:created>
  <dcterms:modified xsi:type="dcterms:W3CDTF">2012-01-26T10:26:51Z</dcterms:modified>
</cp:coreProperties>
</file>